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1" r:id="rId1"/>
  </p:sldMasterIdLst>
  <p:notesMasterIdLst>
    <p:notesMasterId r:id="rId41"/>
  </p:notesMasterIdLst>
  <p:sldIdLst>
    <p:sldId id="256" r:id="rId2"/>
    <p:sldId id="257" r:id="rId3"/>
    <p:sldId id="258" r:id="rId4"/>
    <p:sldId id="262" r:id="rId5"/>
    <p:sldId id="263" r:id="rId6"/>
    <p:sldId id="308" r:id="rId7"/>
    <p:sldId id="264" r:id="rId8"/>
    <p:sldId id="265" r:id="rId9"/>
    <p:sldId id="266" r:id="rId10"/>
    <p:sldId id="267" r:id="rId11"/>
    <p:sldId id="268" r:id="rId12"/>
    <p:sldId id="269" r:id="rId13"/>
    <p:sldId id="270" r:id="rId14"/>
    <p:sldId id="271" r:id="rId15"/>
    <p:sldId id="272" r:id="rId16"/>
    <p:sldId id="306" r:id="rId17"/>
    <p:sldId id="273" r:id="rId18"/>
    <p:sldId id="274" r:id="rId19"/>
    <p:sldId id="275" r:id="rId20"/>
    <p:sldId id="276" r:id="rId21"/>
    <p:sldId id="277" r:id="rId22"/>
    <p:sldId id="278" r:id="rId23"/>
    <p:sldId id="279" r:id="rId24"/>
    <p:sldId id="280" r:id="rId25"/>
    <p:sldId id="281" r:id="rId26"/>
    <p:sldId id="282" r:id="rId27"/>
    <p:sldId id="307" r:id="rId28"/>
    <p:sldId id="283" r:id="rId29"/>
    <p:sldId id="284" r:id="rId30"/>
    <p:sldId id="285" r:id="rId31"/>
    <p:sldId id="286" r:id="rId32"/>
    <p:sldId id="288" r:id="rId33"/>
    <p:sldId id="289" r:id="rId34"/>
    <p:sldId id="290" r:id="rId35"/>
    <p:sldId id="291" r:id="rId36"/>
    <p:sldId id="295" r:id="rId37"/>
    <p:sldId id="296" r:id="rId38"/>
    <p:sldId id="305" r:id="rId39"/>
    <p:sldId id="309" r:id="rId4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hkz6NceiWvWwTgzPO4afCBZFK6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55"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76" name="Google Shape;76;p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172" name="Google Shape;172;p1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181" name="Google Shape;181;p1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192" name="Google Shape;192;p1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200" name="Google Shape;200;p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210" name="Google Shape;210;p1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r>
              <a:rPr lang="en-US" dirty="0"/>
              <a:t>To double check vendors with $600 or more that maybe should be a 1099 vendor   ( ? )</a:t>
            </a:r>
            <a:endParaRPr dirty="0"/>
          </a:p>
        </p:txBody>
      </p:sp>
      <p:sp>
        <p:nvSpPr>
          <p:cNvPr id="219" name="Google Shape;219;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r>
              <a:rPr lang="en-US" dirty="0"/>
              <a:t>To double check vendors with $600 or more that maybe should be a 1099 vendor   ( ? )</a:t>
            </a:r>
            <a:endParaRPr dirty="0"/>
          </a:p>
        </p:txBody>
      </p:sp>
      <p:sp>
        <p:nvSpPr>
          <p:cNvPr id="219" name="Google Shape;219;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2860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9: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229" name="Google Shape;229;p2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r>
              <a:rPr lang="en-US" dirty="0"/>
              <a:t>To double check vendors IN CASE they should be a 1099 vendor</a:t>
            </a:r>
            <a:endParaRPr dirty="0"/>
          </a:p>
        </p:txBody>
      </p:sp>
      <p:sp>
        <p:nvSpPr>
          <p:cNvPr id="239" name="Google Shape;239;p3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466618" indent="-233309">
              <a:buNone/>
            </a:pPr>
            <a:endParaRPr dirty="0"/>
          </a:p>
        </p:txBody>
      </p:sp>
      <p:sp>
        <p:nvSpPr>
          <p:cNvPr id="249" name="Google Shape;249;p1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84" name="Google Shape;84;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257" name="Google Shape;257;p2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5: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267" name="Google Shape;267;p2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278" name="Google Shape;278;p2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7: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r>
              <a:rPr lang="en-US" b="1" dirty="0"/>
              <a:t>Why may you need a Vendor Adjustment?     </a:t>
            </a:r>
            <a:r>
              <a:rPr lang="en-US" dirty="0"/>
              <a:t>1-Prior Year Voided check    2-Royalties   3-Combining Vendors set up twice    4- Per the IRS, deceased employees wages on 1099</a:t>
            </a:r>
            <a:endParaRPr dirty="0"/>
          </a:p>
        </p:txBody>
      </p:sp>
      <p:sp>
        <p:nvSpPr>
          <p:cNvPr id="288" name="Google Shape;288;p2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sz="100" dirty="0"/>
          </a:p>
        </p:txBody>
      </p:sp>
      <p:sp>
        <p:nvSpPr>
          <p:cNvPr id="298" name="Google Shape;298;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86ba140a05_1_7: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306" name="Google Shape;306;g186ba140a05_1_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316" name="Google Shape;316;p3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316" name="Google Shape;316;p3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8212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9: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324" name="Google Shape;324;p3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3: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333" name="Google Shape;333;p3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93" name="Google Shape;93;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341" name="Google Shape;341;p3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7: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155539" indent="0">
              <a:buSzPts val="2400"/>
              <a:buNone/>
            </a:pPr>
            <a:r>
              <a:rPr lang="en-US" sz="2200" i="1" dirty="0"/>
              <a:t>Other screen options will be different depending on if ITC or District submits file to IRS</a:t>
            </a:r>
            <a:endParaRPr dirty="0"/>
          </a:p>
          <a:p>
            <a:pPr marL="1088776" lvl="2" indent="0">
              <a:buSzPts val="2400"/>
              <a:buNone/>
            </a:pPr>
            <a:endParaRPr sz="1600" dirty="0"/>
          </a:p>
          <a:p>
            <a:pPr marL="0" indent="0">
              <a:buNone/>
            </a:pPr>
            <a:endParaRPr dirty="0"/>
          </a:p>
        </p:txBody>
      </p:sp>
      <p:sp>
        <p:nvSpPr>
          <p:cNvPr id="350" name="Google Shape;350;p3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86ba140a05_1_3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369" name="Google Shape;369;g186ba140a05_1_3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155539" indent="0">
              <a:buSzPts val="2400"/>
              <a:buNone/>
            </a:pPr>
            <a:r>
              <a:rPr lang="en-US" sz="2200" i="1" dirty="0"/>
              <a:t>Other screen options will be different depending on if ITC or District submits file to IRS</a:t>
            </a:r>
            <a:endParaRPr dirty="0"/>
          </a:p>
          <a:p>
            <a:pPr marL="1088776" lvl="2" indent="0">
              <a:buSzPts val="2400"/>
              <a:buNone/>
            </a:pPr>
            <a:endParaRPr sz="1600" dirty="0"/>
          </a:p>
          <a:p>
            <a:pPr marL="0" indent="0">
              <a:buNone/>
            </a:pPr>
            <a:endParaRPr dirty="0"/>
          </a:p>
        </p:txBody>
      </p:sp>
      <p:sp>
        <p:nvSpPr>
          <p:cNvPr id="377" name="Google Shape;377;p4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86ba140a05_1_93: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387" name="Google Shape;387;g186ba140a05_1_9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86ba140a05_1_103: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396" name="Google Shape;396;g186ba140a05_1_10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9: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431" name="Google Shape;431;p4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5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441" name="Google Shape;441;p5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528" name="Google Shape;528;p5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528" name="Google Shape;528;p5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280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127" name="Google Shape;127;p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136" name="Google Shape;136;p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136" name="Google Shape;136;p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101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145" name="Google Shape;145;p1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r>
              <a:rPr lang="en-US" b="0" i="0" dirty="0">
                <a:solidFill>
                  <a:srgbClr val="091E42"/>
                </a:solidFill>
                <a:latin typeface="Arial"/>
                <a:ea typeface="Arial"/>
                <a:cs typeface="Arial"/>
                <a:sym typeface="Arial"/>
              </a:rPr>
              <a:t>If a vendor's 1099 location is specified on the vendor record, it will pull the information from that location onto the 1099.  If 1099 location isn't specified on a vendor record, it will default to the PO location.</a:t>
            </a:r>
            <a:endParaRPr dirty="0"/>
          </a:p>
        </p:txBody>
      </p:sp>
      <p:sp>
        <p:nvSpPr>
          <p:cNvPr id="155" name="Google Shape;155;p1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466618" indent="-233309">
              <a:buNone/>
            </a:pPr>
            <a:endParaRPr dirty="0"/>
          </a:p>
        </p:txBody>
      </p:sp>
      <p:sp>
        <p:nvSpPr>
          <p:cNvPr id="164" name="Google Shape;164;p1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A0A5E56A-B634-4E6E-83F8-7B905E26ED05}" type="datetime1">
              <a:rPr lang="en-US" smtClean="0"/>
              <a:t>11/28/2023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414879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3BF102-D7E5-4688-9D0E-AED08804D89C}" type="datetime1">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98697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189A75-C245-41A3-A022-C48CE646CC00}" type="datetime1">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97549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A4B0F6-A690-4E43-BA62-17A65A861068}" type="datetime1">
              <a:rPr lang="en-US" smtClean="0"/>
              <a:t>11/28/2023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0241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1DC8C04-8BD4-4F58-BC55-5E7441467F42}" type="datetime1">
              <a:rPr lang="en-US" smtClean="0"/>
              <a:t>11/28/2023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679916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00C690-56F9-4712-8828-7DD4CEC5D73D}" type="datetime1">
              <a:rPr lang="en-US" smtClean="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70308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A65457-7FA0-491B-96A5-14634480A81C}" type="datetime1">
              <a:rPr lang="en-US" smtClean="0"/>
              <a:t>11/28/2023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6161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D3AEFC-E799-4DDE-9F43-7F8F7A6E5E1A}" type="datetime1">
              <a:rPr lang="en-US" smtClean="0"/>
              <a:t>11/28/2023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68133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B41CD-E168-4CF1-B19B-AEF7F4C5D89C}" type="datetime1">
              <a:rPr lang="en-US" smtClean="0"/>
              <a:t>11/28/2023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972635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C2400576-0BE2-455D-B3B9-37B79E74A4BC}" type="datetime1">
              <a:rPr lang="en-US" smtClean="0"/>
              <a:t>11/28/2023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059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8C018F6-5AC8-462A-BABA-61B7E1FA835B}" type="datetime1">
              <a:rPr lang="en-US" smtClean="0"/>
              <a:t>11/28/2023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839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C651D76-1744-4506-BF9E-AF6E5BF5EAB4}" type="datetime1">
              <a:rPr lang="en-US" smtClean="0"/>
              <a:t>11/28/2023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2635336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rs.gov/instructions/i1099g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rs.gov/tax-professionals/taxpayer-identification-number-tin-match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77"/>
        <p:cNvGrpSpPr/>
        <p:nvPr/>
      </p:nvGrpSpPr>
      <p:grpSpPr>
        <a:xfrm>
          <a:off x="0" y="0"/>
          <a:ext cx="0" cy="0"/>
          <a:chOff x="0" y="0"/>
          <a:chExt cx="0" cy="0"/>
        </a:xfrm>
      </p:grpSpPr>
      <p:sp>
        <p:nvSpPr>
          <p:cNvPr id="78" name="Google Shape;78;p1"/>
          <p:cNvSpPr/>
          <p:nvPr/>
        </p:nvSpPr>
        <p:spPr>
          <a:xfrm>
            <a:off x="435006" y="604568"/>
            <a:ext cx="4654297" cy="557783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79" name="Google Shape;79;p1"/>
          <p:cNvSpPr txBox="1">
            <a:spLocks noGrp="1"/>
          </p:cNvSpPr>
          <p:nvPr>
            <p:ph type="ctrTitle"/>
          </p:nvPr>
        </p:nvSpPr>
        <p:spPr>
          <a:xfrm>
            <a:off x="891531" y="1054494"/>
            <a:ext cx="3785100" cy="3301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4400"/>
              <a:buFont typeface="Calibri"/>
              <a:buNone/>
            </a:pPr>
            <a:r>
              <a:rPr lang="en-US" sz="4400" dirty="0">
                <a:solidFill>
                  <a:srgbClr val="FFFFFF"/>
                </a:solidFill>
              </a:rPr>
              <a:t>USAS</a:t>
            </a:r>
            <a:endParaRPr dirty="0"/>
          </a:p>
        </p:txBody>
      </p:sp>
      <p:sp>
        <p:nvSpPr>
          <p:cNvPr id="80" name="Google Shape;80;p1"/>
          <p:cNvSpPr txBox="1">
            <a:spLocks noGrp="1"/>
          </p:cNvSpPr>
          <p:nvPr>
            <p:ph type="subTitle" idx="1"/>
          </p:nvPr>
        </p:nvSpPr>
        <p:spPr>
          <a:xfrm>
            <a:off x="869642" y="4457200"/>
            <a:ext cx="3785100" cy="1443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2200"/>
              <a:buNone/>
            </a:pPr>
            <a:r>
              <a:rPr lang="en-US" sz="2200" dirty="0">
                <a:solidFill>
                  <a:srgbClr val="FFFFFF"/>
                </a:solidFill>
              </a:rPr>
              <a:t>2023 Calendar Year End </a:t>
            </a:r>
            <a:endParaRPr dirty="0"/>
          </a:p>
          <a:p>
            <a:pPr marL="0" lvl="0" indent="0" algn="l" rtl="0">
              <a:lnSpc>
                <a:spcPct val="90000"/>
              </a:lnSpc>
              <a:spcBef>
                <a:spcPts val="0"/>
              </a:spcBef>
              <a:spcAft>
                <a:spcPts val="0"/>
              </a:spcAft>
              <a:buClr>
                <a:srgbClr val="FFFFFF"/>
              </a:buClr>
              <a:buSzPts val="2200"/>
              <a:buNone/>
            </a:pPr>
            <a:r>
              <a:rPr lang="en-US" sz="2200" dirty="0">
                <a:solidFill>
                  <a:srgbClr val="FFFFFF"/>
                </a:solidFill>
              </a:rPr>
              <a:t>Closing Procedures</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398" y="955502"/>
            <a:ext cx="4462022" cy="19172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451" y="2628242"/>
            <a:ext cx="3569934" cy="35699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73"/>
        <p:cNvGrpSpPr/>
        <p:nvPr/>
      </p:nvGrpSpPr>
      <p:grpSpPr>
        <a:xfrm>
          <a:off x="0" y="0"/>
          <a:ext cx="0" cy="0"/>
          <a:chOff x="0" y="0"/>
          <a:chExt cx="0" cy="0"/>
        </a:xfrm>
      </p:grpSpPr>
      <p:sp>
        <p:nvSpPr>
          <p:cNvPr id="174" name="Google Shape;174;p14"/>
          <p:cNvSpPr/>
          <p:nvPr/>
        </p:nvSpPr>
        <p:spPr>
          <a:xfrm>
            <a:off x="1150400" y="537174"/>
            <a:ext cx="10407600" cy="11838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5" name="Google Shape;175;p14"/>
          <p:cNvSpPr txBox="1">
            <a:spLocks noGrp="1"/>
          </p:cNvSpPr>
          <p:nvPr>
            <p:ph type="title"/>
          </p:nvPr>
        </p:nvSpPr>
        <p:spPr>
          <a:xfrm>
            <a:off x="1150400" y="3952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Vendors Grid – MORE button</a:t>
            </a:r>
            <a:endParaRPr sz="4600" dirty="0">
              <a:solidFill>
                <a:srgbClr val="FFFFFF"/>
              </a:solidFill>
            </a:endParaRPr>
          </a:p>
        </p:txBody>
      </p:sp>
      <p:sp>
        <p:nvSpPr>
          <p:cNvPr id="176" name="Google Shape;176;p14"/>
          <p:cNvSpPr txBox="1">
            <a:spLocks noGrp="1"/>
          </p:cNvSpPr>
          <p:nvPr>
            <p:ph idx="1"/>
          </p:nvPr>
        </p:nvSpPr>
        <p:spPr>
          <a:xfrm>
            <a:off x="1097300" y="1793750"/>
            <a:ext cx="7247400" cy="39243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228600" lvl="0" indent="-76200" algn="l" rtl="0">
              <a:lnSpc>
                <a:spcPct val="90000"/>
              </a:lnSpc>
              <a:spcBef>
                <a:spcPts val="0"/>
              </a:spcBef>
              <a:spcAft>
                <a:spcPts val="0"/>
              </a:spcAft>
              <a:buClr>
                <a:schemeClr val="dk1"/>
              </a:buClr>
              <a:buSzPct val="100000"/>
              <a:buNone/>
            </a:pPr>
            <a:endParaRPr sz="2400" dirty="0"/>
          </a:p>
          <a:p>
            <a:pPr marL="114300" lvl="0" indent="0" algn="l" rtl="0">
              <a:lnSpc>
                <a:spcPct val="90000"/>
              </a:lnSpc>
              <a:spcBef>
                <a:spcPts val="1000"/>
              </a:spcBef>
              <a:spcAft>
                <a:spcPts val="0"/>
              </a:spcAft>
              <a:buSzPct val="81818"/>
              <a:buNone/>
            </a:pPr>
            <a:endParaRPr sz="2200" b="0" i="0" u="none" strike="noStrike" dirty="0">
              <a:solidFill>
                <a:srgbClr val="000000"/>
              </a:solidFill>
              <a:latin typeface="Calibri"/>
              <a:ea typeface="Calibri"/>
              <a:cs typeface="Calibri"/>
              <a:sym typeface="Calibri"/>
            </a:endParaRPr>
          </a:p>
          <a:p>
            <a:pPr marL="342900" lvl="0" indent="-419100" algn="l" rtl="0">
              <a:lnSpc>
                <a:spcPct val="90000"/>
              </a:lnSpc>
              <a:spcBef>
                <a:spcPts val="1000"/>
              </a:spcBef>
              <a:spcAft>
                <a:spcPts val="0"/>
              </a:spcAft>
              <a:buSzPct val="100000"/>
              <a:buFont typeface="Calibri"/>
              <a:buChar char="•"/>
            </a:pPr>
            <a:r>
              <a:rPr lang="en-US" sz="12000" b="1" i="0" u="none" strike="noStrike" dirty="0">
                <a:solidFill>
                  <a:srgbClr val="000000"/>
                </a:solidFill>
              </a:rPr>
              <a:t>1099 Info</a:t>
            </a:r>
            <a:endParaRPr sz="12000" dirty="0"/>
          </a:p>
          <a:p>
            <a:pPr marL="1200150" lvl="2" indent="-317500" algn="l" rtl="0">
              <a:lnSpc>
                <a:spcPct val="90000"/>
              </a:lnSpc>
              <a:spcBef>
                <a:spcPts val="500"/>
              </a:spcBef>
              <a:spcAft>
                <a:spcPts val="0"/>
              </a:spcAft>
              <a:buSzPct val="100000"/>
              <a:buFont typeface="Calibri"/>
              <a:buChar char="•"/>
            </a:pPr>
            <a:r>
              <a:rPr lang="en-US" sz="9200" i="0" u="none" strike="noStrike" dirty="0">
                <a:solidFill>
                  <a:srgbClr val="000000"/>
                </a:solidFill>
              </a:rPr>
              <a:t>Type 1099</a:t>
            </a:r>
            <a:endParaRPr sz="9200" i="0" u="none" strike="noStrike" dirty="0">
              <a:solidFill>
                <a:srgbClr val="000000"/>
              </a:solidFill>
            </a:endParaRPr>
          </a:p>
          <a:p>
            <a:pPr marL="1200150" lvl="2" indent="-317500" algn="l" rtl="0">
              <a:lnSpc>
                <a:spcPct val="90000"/>
              </a:lnSpc>
              <a:spcBef>
                <a:spcPts val="500"/>
              </a:spcBef>
              <a:spcAft>
                <a:spcPts val="0"/>
              </a:spcAft>
              <a:buSzPct val="100000"/>
              <a:buFont typeface="Calibri"/>
              <a:buChar char="•"/>
            </a:pPr>
            <a:r>
              <a:rPr lang="en-US" sz="9200" i="0" u="none" strike="noStrike" dirty="0">
                <a:solidFill>
                  <a:srgbClr val="000000"/>
                </a:solidFill>
              </a:rPr>
              <a:t>Tax ID Type</a:t>
            </a:r>
            <a:endParaRPr sz="9200" i="0" u="none" strike="noStrike" dirty="0">
              <a:solidFill>
                <a:srgbClr val="000000"/>
              </a:solidFill>
            </a:endParaRPr>
          </a:p>
          <a:p>
            <a:pPr marL="1200150" lvl="2" indent="-317500" algn="l" rtl="0">
              <a:lnSpc>
                <a:spcPct val="90000"/>
              </a:lnSpc>
              <a:spcBef>
                <a:spcPts val="500"/>
              </a:spcBef>
              <a:spcAft>
                <a:spcPts val="0"/>
              </a:spcAft>
              <a:buSzPct val="100000"/>
              <a:buFont typeface="Calibri"/>
              <a:buChar char="•"/>
            </a:pPr>
            <a:r>
              <a:rPr lang="en-US" sz="9200" i="0" u="none" strike="noStrike" dirty="0">
                <a:solidFill>
                  <a:srgbClr val="000000"/>
                </a:solidFill>
              </a:rPr>
              <a:t>Id#</a:t>
            </a:r>
            <a:endParaRPr sz="9200" i="0" u="none" strike="noStrike" dirty="0">
              <a:solidFill>
                <a:srgbClr val="000000"/>
              </a:solidFill>
            </a:endParaRPr>
          </a:p>
          <a:p>
            <a:pPr marL="1371600" lvl="0" indent="0" algn="l" rtl="0">
              <a:lnSpc>
                <a:spcPct val="90000"/>
              </a:lnSpc>
              <a:spcBef>
                <a:spcPts val="500"/>
              </a:spcBef>
              <a:spcAft>
                <a:spcPts val="0"/>
              </a:spcAft>
              <a:buNone/>
            </a:pPr>
            <a:endParaRPr sz="9200" dirty="0">
              <a:solidFill>
                <a:srgbClr val="000000"/>
              </a:solidFill>
            </a:endParaRPr>
          </a:p>
          <a:p>
            <a:pPr marL="285750" lvl="0" indent="-361950" algn="l" rtl="0">
              <a:lnSpc>
                <a:spcPct val="90000"/>
              </a:lnSpc>
              <a:spcBef>
                <a:spcPts val="1000"/>
              </a:spcBef>
              <a:spcAft>
                <a:spcPts val="0"/>
              </a:spcAft>
              <a:buSzPct val="100000"/>
              <a:buFont typeface="Calibri"/>
              <a:buChar char="•"/>
            </a:pPr>
            <a:r>
              <a:rPr lang="en-US" sz="12000" b="1" i="0" u="none" strike="noStrike" dirty="0">
                <a:solidFill>
                  <a:srgbClr val="000000"/>
                </a:solidFill>
              </a:rPr>
              <a:t>Default 1099 Location</a:t>
            </a:r>
            <a:endParaRPr sz="12000" dirty="0"/>
          </a:p>
          <a:p>
            <a:pPr marL="1200150" lvl="2" indent="-317500" algn="l" rtl="0">
              <a:lnSpc>
                <a:spcPct val="90000"/>
              </a:lnSpc>
              <a:spcBef>
                <a:spcPts val="500"/>
              </a:spcBef>
              <a:spcAft>
                <a:spcPts val="0"/>
              </a:spcAft>
              <a:buSzPct val="100000"/>
              <a:buFont typeface="Calibri"/>
              <a:buChar char="•"/>
            </a:pPr>
            <a:r>
              <a:rPr lang="en-US" sz="9200" i="0" u="none" strike="noStrike" dirty="0">
                <a:solidFill>
                  <a:srgbClr val="000000"/>
                </a:solidFill>
              </a:rPr>
              <a:t>Name</a:t>
            </a:r>
            <a:endParaRPr sz="9200" i="0" u="none" strike="noStrike" dirty="0">
              <a:solidFill>
                <a:srgbClr val="000000"/>
              </a:solidFill>
            </a:endParaRPr>
          </a:p>
          <a:p>
            <a:pPr marL="1200150" lvl="2" indent="-317500" algn="l" rtl="0">
              <a:lnSpc>
                <a:spcPct val="90000"/>
              </a:lnSpc>
              <a:spcBef>
                <a:spcPts val="500"/>
              </a:spcBef>
              <a:spcAft>
                <a:spcPts val="0"/>
              </a:spcAft>
              <a:buSzPct val="100000"/>
              <a:buFont typeface="Calibri"/>
              <a:buChar char="•"/>
            </a:pPr>
            <a:r>
              <a:rPr lang="en-US" sz="9200" i="0" u="none" strike="noStrike" dirty="0">
                <a:solidFill>
                  <a:srgbClr val="000000"/>
                </a:solidFill>
              </a:rPr>
              <a:t>Address</a:t>
            </a:r>
            <a:endParaRPr sz="9200" dirty="0"/>
          </a:p>
          <a:p>
            <a:pPr marL="914400" lvl="2" indent="0" algn="l" rtl="0">
              <a:lnSpc>
                <a:spcPct val="90000"/>
              </a:lnSpc>
              <a:spcBef>
                <a:spcPts val="500"/>
              </a:spcBef>
              <a:spcAft>
                <a:spcPts val="0"/>
              </a:spcAft>
              <a:buSzPts val="450"/>
              <a:buNone/>
            </a:pPr>
            <a:endParaRPr sz="9200" dirty="0"/>
          </a:p>
          <a:p>
            <a:pPr marL="457200" lvl="1" indent="0" algn="l" rtl="0">
              <a:lnSpc>
                <a:spcPct val="90000"/>
              </a:lnSpc>
              <a:spcBef>
                <a:spcPts val="500"/>
              </a:spcBef>
              <a:spcAft>
                <a:spcPts val="0"/>
              </a:spcAft>
              <a:buSzPts val="450"/>
              <a:buNone/>
            </a:pPr>
            <a:r>
              <a:rPr lang="en-US" sz="9200" u="none" strike="noStrike" dirty="0">
                <a:solidFill>
                  <a:srgbClr val="000000"/>
                </a:solidFill>
              </a:rPr>
              <a:t>Use the Report button to save your filtered grid settings</a:t>
            </a:r>
            <a:endParaRPr sz="9200" dirty="0"/>
          </a:p>
          <a:p>
            <a:pPr marL="0" lvl="0" indent="0" algn="l" rtl="0">
              <a:lnSpc>
                <a:spcPct val="90000"/>
              </a:lnSpc>
              <a:spcBef>
                <a:spcPts val="1000"/>
              </a:spcBef>
              <a:spcAft>
                <a:spcPts val="0"/>
              </a:spcAft>
              <a:buSzPct val="81818"/>
              <a:buNone/>
            </a:pPr>
            <a:endParaRPr sz="2200" b="0" i="0" u="none" strike="noStrike" dirty="0">
              <a:solidFill>
                <a:srgbClr val="000000"/>
              </a:solidFill>
              <a:latin typeface="Arial"/>
              <a:ea typeface="Arial"/>
              <a:cs typeface="Arial"/>
              <a:sym typeface="Arial"/>
            </a:endParaRPr>
          </a:p>
          <a:p>
            <a:pPr marL="914400" lvl="2" indent="0" algn="l" rtl="0">
              <a:lnSpc>
                <a:spcPct val="90000"/>
              </a:lnSpc>
              <a:spcBef>
                <a:spcPts val="500"/>
              </a:spcBef>
              <a:spcAft>
                <a:spcPts val="0"/>
              </a:spcAft>
              <a:buSzPct val="81818"/>
              <a:buNone/>
            </a:pPr>
            <a:endParaRPr sz="2200" b="0" i="0" u="none" strike="noStrike" dirty="0">
              <a:solidFill>
                <a:srgbClr val="000000"/>
              </a:solidFill>
              <a:latin typeface="Calibri"/>
              <a:ea typeface="Calibri"/>
              <a:cs typeface="Calibri"/>
              <a:sym typeface="Calibri"/>
            </a:endParaRPr>
          </a:p>
          <a:p>
            <a:pPr marL="228600" lvl="0" indent="-76200" algn="l" rtl="0">
              <a:lnSpc>
                <a:spcPct val="90000"/>
              </a:lnSpc>
              <a:spcBef>
                <a:spcPts val="0"/>
              </a:spcBef>
              <a:spcAft>
                <a:spcPts val="0"/>
              </a:spcAft>
              <a:buClr>
                <a:schemeClr val="dk1"/>
              </a:buClr>
              <a:buSzPct val="100000"/>
              <a:buNone/>
            </a:pPr>
            <a:endParaRPr sz="2400" dirty="0"/>
          </a:p>
          <a:p>
            <a:pPr marL="228600" lvl="0" indent="-76200" algn="l" rtl="0">
              <a:lnSpc>
                <a:spcPct val="90000"/>
              </a:lnSpc>
              <a:spcBef>
                <a:spcPts val="0"/>
              </a:spcBef>
              <a:spcAft>
                <a:spcPts val="0"/>
              </a:spcAft>
              <a:buClr>
                <a:schemeClr val="dk1"/>
              </a:buClr>
              <a:buSzPct val="100000"/>
              <a:buNone/>
            </a:pPr>
            <a:endParaRPr sz="2400" dirty="0"/>
          </a:p>
          <a:p>
            <a:pPr marL="228600" lvl="0" indent="-76200" algn="l" rtl="0">
              <a:lnSpc>
                <a:spcPct val="90000"/>
              </a:lnSpc>
              <a:spcBef>
                <a:spcPts val="0"/>
              </a:spcBef>
              <a:spcAft>
                <a:spcPts val="0"/>
              </a:spcAft>
              <a:buClr>
                <a:schemeClr val="dk1"/>
              </a:buClr>
              <a:buSzPct val="100000"/>
              <a:buNone/>
            </a:pPr>
            <a:endParaRPr sz="2400" dirty="0"/>
          </a:p>
        </p:txBody>
      </p:sp>
      <p:sp>
        <p:nvSpPr>
          <p:cNvPr id="177" name="Google Shape;177;p14"/>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8E5024A0-18E1-4160-9620-8BF024B9FD9A}" type="datetime1">
              <a:rPr lang="en-US" smtClean="0"/>
              <a:t>11/28/2023</a:t>
            </a:fld>
            <a:endParaRPr dirty="0"/>
          </a:p>
        </p:txBody>
      </p:sp>
      <p:pic>
        <p:nvPicPr>
          <p:cNvPr id="178" name="Google Shape;178;p14"/>
          <p:cNvPicPr preferRelativeResize="0"/>
          <p:nvPr/>
        </p:nvPicPr>
        <p:blipFill rotWithShape="1">
          <a:blip r:embed="rId3">
            <a:alphaModFix/>
          </a:blip>
          <a:srcRect/>
          <a:stretch/>
        </p:blipFill>
        <p:spPr>
          <a:xfrm>
            <a:off x="8878613" y="1936698"/>
            <a:ext cx="1971675" cy="3924300"/>
          </a:xfrm>
          <a:prstGeom prst="rect">
            <a:avLst/>
          </a:prstGeom>
          <a:noFill/>
          <a:ln w="9525" cap="flat" cmpd="sng">
            <a:solidFill>
              <a:schemeClr val="dk1"/>
            </a:solidFill>
            <a:prstDash val="solid"/>
            <a:round/>
            <a:headEnd type="none" w="sm" len="sm"/>
            <a:tailEnd type="none" w="sm" len="sm"/>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82"/>
        <p:cNvGrpSpPr/>
        <p:nvPr/>
      </p:nvGrpSpPr>
      <p:grpSpPr>
        <a:xfrm>
          <a:off x="0" y="0"/>
          <a:ext cx="0" cy="0"/>
          <a:chOff x="0" y="0"/>
          <a:chExt cx="0" cy="0"/>
        </a:xfrm>
      </p:grpSpPr>
      <p:sp>
        <p:nvSpPr>
          <p:cNvPr id="183" name="Google Shape;183;p15"/>
          <p:cNvSpPr/>
          <p:nvPr/>
        </p:nvSpPr>
        <p:spPr>
          <a:xfrm>
            <a:off x="546099" y="349250"/>
            <a:ext cx="11154675" cy="132556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84" name="Google Shape;184;p15"/>
          <p:cNvSpPr txBox="1">
            <a:spLocks noGrp="1"/>
          </p:cNvSpPr>
          <p:nvPr>
            <p:ph type="title"/>
          </p:nvPr>
        </p:nvSpPr>
        <p:spPr>
          <a:xfrm>
            <a:off x="838200" y="588169"/>
            <a:ext cx="10862574" cy="9554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Vendors Grid </a:t>
            </a:r>
            <a:endParaRPr sz="4600" dirty="0">
              <a:solidFill>
                <a:srgbClr val="FFFFFF"/>
              </a:solidFill>
            </a:endParaRPr>
          </a:p>
        </p:txBody>
      </p:sp>
      <p:sp>
        <p:nvSpPr>
          <p:cNvPr id="185" name="Google Shape;185;p15"/>
          <p:cNvSpPr txBox="1">
            <a:spLocks noGrp="1"/>
          </p:cNvSpPr>
          <p:nvPr>
            <p:ph idx="1"/>
          </p:nvPr>
        </p:nvSpPr>
        <p:spPr>
          <a:xfrm>
            <a:off x="546099" y="1782494"/>
            <a:ext cx="11154675" cy="472625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1800"/>
              <a:buNone/>
            </a:pPr>
            <a:r>
              <a:rPr lang="en-US" sz="3000" b="1" i="0" u="none" strike="noStrike" dirty="0">
                <a:solidFill>
                  <a:srgbClr val="000000"/>
                </a:solidFill>
                <a:latin typeface="Calibri"/>
                <a:ea typeface="Calibri"/>
                <a:cs typeface="Calibri"/>
                <a:sym typeface="Calibri"/>
              </a:rPr>
              <a:t>View the Grid details</a:t>
            </a:r>
            <a:endParaRPr dirty="0"/>
          </a:p>
          <a:p>
            <a:pPr marL="0" lvl="0" indent="0" algn="l" rtl="0">
              <a:lnSpc>
                <a:spcPct val="90000"/>
              </a:lnSpc>
              <a:spcBef>
                <a:spcPts val="1000"/>
              </a:spcBef>
              <a:spcAft>
                <a:spcPts val="0"/>
              </a:spcAft>
              <a:buSzPts val="1800"/>
              <a:buNone/>
            </a:pPr>
            <a:endParaRPr sz="3000" b="1" dirty="0">
              <a:solidFill>
                <a:srgbClr val="000000"/>
              </a:solidFill>
            </a:endParaRPr>
          </a:p>
          <a:p>
            <a:pPr marL="0" lvl="0" indent="0" algn="l" rtl="0">
              <a:lnSpc>
                <a:spcPct val="90000"/>
              </a:lnSpc>
              <a:spcBef>
                <a:spcPts val="1000"/>
              </a:spcBef>
              <a:spcAft>
                <a:spcPts val="0"/>
              </a:spcAft>
              <a:buSzPts val="1800"/>
              <a:buNone/>
            </a:pPr>
            <a:endParaRPr sz="3000" b="1" dirty="0">
              <a:solidFill>
                <a:srgbClr val="000000"/>
              </a:solidFill>
            </a:endParaRPr>
          </a:p>
          <a:p>
            <a:pPr marL="0" lvl="0" indent="0" algn="ctr" rtl="0">
              <a:lnSpc>
                <a:spcPct val="90000"/>
              </a:lnSpc>
              <a:spcBef>
                <a:spcPts val="1000"/>
              </a:spcBef>
              <a:spcAft>
                <a:spcPts val="0"/>
              </a:spcAft>
              <a:buSzPts val="1800"/>
              <a:buNone/>
            </a:pPr>
            <a:endParaRPr b="1" i="0" u="none" strike="noStrike" dirty="0">
              <a:solidFill>
                <a:srgbClr val="000000"/>
              </a:solidFill>
              <a:latin typeface="Calibri"/>
              <a:ea typeface="Calibri"/>
              <a:cs typeface="Calibri"/>
              <a:sym typeface="Calibri"/>
            </a:endParaRPr>
          </a:p>
          <a:p>
            <a:pPr marL="0" lvl="0" indent="0" algn="ctr" rtl="0">
              <a:lnSpc>
                <a:spcPct val="90000"/>
              </a:lnSpc>
              <a:spcBef>
                <a:spcPts val="1000"/>
              </a:spcBef>
              <a:spcAft>
                <a:spcPts val="0"/>
              </a:spcAft>
              <a:buSzPts val="1800"/>
              <a:buNone/>
            </a:pPr>
            <a:endParaRPr sz="800" b="1" dirty="0">
              <a:solidFill>
                <a:srgbClr val="000000"/>
              </a:solidFill>
              <a:latin typeface="Calibri"/>
              <a:ea typeface="Calibri"/>
              <a:cs typeface="Calibri"/>
              <a:sym typeface="Calibri"/>
            </a:endParaRPr>
          </a:p>
          <a:p>
            <a:pPr marL="0" lvl="0" indent="0" algn="ctr" rtl="0">
              <a:lnSpc>
                <a:spcPct val="90000"/>
              </a:lnSpc>
              <a:spcBef>
                <a:spcPts val="1000"/>
              </a:spcBef>
              <a:spcAft>
                <a:spcPts val="0"/>
              </a:spcAft>
              <a:buSzPts val="1800"/>
              <a:buNone/>
            </a:pPr>
            <a:r>
              <a:rPr lang="en-US" b="1" i="0" u="none" strike="noStrike" dirty="0">
                <a:solidFill>
                  <a:srgbClr val="000000"/>
                </a:solidFill>
                <a:latin typeface="Calibri"/>
                <a:ea typeface="Calibri"/>
                <a:cs typeface="Calibri"/>
                <a:sym typeface="Calibri"/>
              </a:rPr>
              <a:t>You can also generate a Report from Vendor’s Grid details</a:t>
            </a:r>
            <a:endParaRPr dirty="0"/>
          </a:p>
          <a:p>
            <a:pPr marL="0" lvl="0" indent="0" algn="ctr" rtl="0">
              <a:lnSpc>
                <a:spcPct val="90000"/>
              </a:lnSpc>
              <a:spcBef>
                <a:spcPts val="1000"/>
              </a:spcBef>
              <a:spcAft>
                <a:spcPts val="0"/>
              </a:spcAft>
              <a:buSzPts val="1800"/>
              <a:buNone/>
            </a:pPr>
            <a:endParaRPr b="1" i="0" u="none" strike="noStrike" dirty="0">
              <a:solidFill>
                <a:srgbClr val="000000"/>
              </a:solidFill>
              <a:latin typeface="Calibri"/>
              <a:ea typeface="Calibri"/>
              <a:cs typeface="Calibri"/>
              <a:sym typeface="Calibri"/>
            </a:endParaRPr>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p:txBody>
      </p:sp>
      <p:sp>
        <p:nvSpPr>
          <p:cNvPr id="187" name="Google Shape;187;p15"/>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FDDC2153-51A7-4651-8AA7-B78E06D9DB15}" type="datetime1">
              <a:rPr lang="en-US" smtClean="0"/>
              <a:t>11/28/2023</a:t>
            </a:fld>
            <a:endParaRPr dirty="0"/>
          </a:p>
        </p:txBody>
      </p:sp>
      <p:pic>
        <p:nvPicPr>
          <p:cNvPr id="188" name="Google Shape;188;p15"/>
          <p:cNvPicPr preferRelativeResize="0"/>
          <p:nvPr/>
        </p:nvPicPr>
        <p:blipFill rotWithShape="1">
          <a:blip r:embed="rId3">
            <a:alphaModFix/>
          </a:blip>
          <a:srcRect/>
          <a:stretch/>
        </p:blipFill>
        <p:spPr>
          <a:xfrm>
            <a:off x="546099" y="2690193"/>
            <a:ext cx="11154675" cy="865888"/>
          </a:xfrm>
          <a:prstGeom prst="rect">
            <a:avLst/>
          </a:prstGeom>
          <a:noFill/>
          <a:ln w="9525" cap="flat" cmpd="sng">
            <a:solidFill>
              <a:schemeClr val="dk1"/>
            </a:solidFill>
            <a:prstDash val="solid"/>
            <a:round/>
            <a:headEnd type="none" w="sm" len="sm"/>
            <a:tailEnd type="none" w="sm" len="sm"/>
          </a:ln>
        </p:spPr>
      </p:pic>
      <p:pic>
        <p:nvPicPr>
          <p:cNvPr id="189" name="Google Shape;189;p15"/>
          <p:cNvPicPr preferRelativeResize="0"/>
          <p:nvPr/>
        </p:nvPicPr>
        <p:blipFill rotWithShape="1">
          <a:blip r:embed="rId4">
            <a:alphaModFix/>
          </a:blip>
          <a:srcRect/>
          <a:stretch/>
        </p:blipFill>
        <p:spPr>
          <a:xfrm>
            <a:off x="3339092" y="5120530"/>
            <a:ext cx="3833192" cy="1112616"/>
          </a:xfrm>
          <a:prstGeom prst="rect">
            <a:avLst/>
          </a:prstGeom>
          <a:noFill/>
          <a:ln w="9525" cap="flat" cmpd="sng">
            <a:solidFill>
              <a:schemeClr val="accent1"/>
            </a:solidFill>
            <a:prstDash val="solid"/>
            <a:round/>
            <a:headEnd type="none" w="sm" len="sm"/>
            <a:tailEnd type="none" w="sm" len="sm"/>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sp>
        <p:nvSpPr>
          <p:cNvPr id="194" name="Google Shape;194;p16"/>
          <p:cNvSpPr/>
          <p:nvPr/>
        </p:nvSpPr>
        <p:spPr>
          <a:xfrm>
            <a:off x="546100" y="393401"/>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5" name="Google Shape;195;p16"/>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Generate a report from your </a:t>
            </a:r>
            <a:br>
              <a:rPr lang="en-US" sz="4600" dirty="0">
                <a:solidFill>
                  <a:srgbClr val="FFFFFF"/>
                </a:solidFill>
              </a:rPr>
            </a:br>
            <a:r>
              <a:rPr lang="en-US" sz="4600" dirty="0">
                <a:solidFill>
                  <a:srgbClr val="FFFFFF"/>
                </a:solidFill>
              </a:rPr>
              <a:t>Vendor Grid’s results </a:t>
            </a:r>
            <a:endParaRPr sz="4600" dirty="0">
              <a:solidFill>
                <a:srgbClr val="FFFFFF"/>
              </a:solidFill>
            </a:endParaRPr>
          </a:p>
        </p:txBody>
      </p:sp>
      <p:sp>
        <p:nvSpPr>
          <p:cNvPr id="196" name="Google Shape;196;p16"/>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3E348F2D-98F5-4FAC-8E5E-98EF274D7809}" type="datetime1">
              <a:rPr lang="en-US" smtClean="0"/>
              <a:t>11/28/2023</a:t>
            </a:fld>
            <a:endParaRPr dirty="0"/>
          </a:p>
        </p:txBody>
      </p:sp>
      <p:pic>
        <p:nvPicPr>
          <p:cNvPr id="197" name="Google Shape;197;p16"/>
          <p:cNvPicPr preferRelativeResize="0"/>
          <p:nvPr/>
        </p:nvPicPr>
        <p:blipFill rotWithShape="1">
          <a:blip r:embed="rId3">
            <a:alphaModFix/>
          </a:blip>
          <a:srcRect/>
          <a:stretch/>
        </p:blipFill>
        <p:spPr>
          <a:xfrm>
            <a:off x="838200" y="2314452"/>
            <a:ext cx="9758817" cy="4041898"/>
          </a:xfrm>
          <a:prstGeom prst="rect">
            <a:avLst/>
          </a:prstGeom>
          <a:noFill/>
          <a:ln w="9525" cap="flat" cmpd="sng">
            <a:solidFill>
              <a:schemeClr val="dk1"/>
            </a:solidFill>
            <a:prstDash val="solid"/>
            <a:round/>
            <a:headEnd type="none" w="sm" len="sm"/>
            <a:tailEnd type="none" w="sm" len="sm"/>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Google Shape;202;p7"/>
          <p:cNvSpPr/>
          <p:nvPr/>
        </p:nvSpPr>
        <p:spPr>
          <a:xfrm>
            <a:off x="546099" y="349250"/>
            <a:ext cx="11154675" cy="132556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3" name="Google Shape;203;p7"/>
          <p:cNvSpPr txBox="1">
            <a:spLocks noGrp="1"/>
          </p:cNvSpPr>
          <p:nvPr>
            <p:ph type="title"/>
          </p:nvPr>
        </p:nvSpPr>
        <p:spPr>
          <a:xfrm>
            <a:off x="838200" y="588169"/>
            <a:ext cx="10862574" cy="9554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Verifying 1099 Data  </a:t>
            </a:r>
            <a:endParaRPr sz="4600" dirty="0">
              <a:solidFill>
                <a:srgbClr val="FFFFFF"/>
              </a:solidFill>
            </a:endParaRPr>
          </a:p>
        </p:txBody>
      </p:sp>
      <p:sp>
        <p:nvSpPr>
          <p:cNvPr id="204" name="Google Shape;204;p7"/>
          <p:cNvSpPr txBox="1">
            <a:spLocks noGrp="1"/>
          </p:cNvSpPr>
          <p:nvPr>
            <p:ph idx="1"/>
          </p:nvPr>
        </p:nvSpPr>
        <p:spPr>
          <a:xfrm>
            <a:off x="546099" y="1782494"/>
            <a:ext cx="11154675" cy="472625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228600" lvl="0" indent="-76200" algn="l" rtl="0">
              <a:lnSpc>
                <a:spcPct val="90000"/>
              </a:lnSpc>
              <a:spcBef>
                <a:spcPts val="0"/>
              </a:spcBef>
              <a:spcAft>
                <a:spcPts val="0"/>
              </a:spcAft>
              <a:buClr>
                <a:schemeClr val="dk1"/>
              </a:buClr>
              <a:buSzPts val="2400"/>
              <a:buNone/>
            </a:pPr>
            <a:r>
              <a:rPr lang="en-US" sz="3000" b="1" dirty="0"/>
              <a:t>Verify Vendors who should receive 1099s and their YTD amounts</a:t>
            </a:r>
            <a:endParaRPr dirty="0"/>
          </a:p>
          <a:p>
            <a:pPr marL="952500" lvl="1" indent="-342900" algn="l" rtl="0">
              <a:lnSpc>
                <a:spcPct val="150000"/>
              </a:lnSpc>
              <a:spcBef>
                <a:spcPts val="0"/>
              </a:spcBef>
              <a:spcAft>
                <a:spcPts val="0"/>
              </a:spcAft>
              <a:buSzPts val="2400"/>
              <a:buChar char="•"/>
            </a:pPr>
            <a:r>
              <a:rPr lang="en-US" sz="3000" dirty="0"/>
              <a:t>Identify 1099 Vendors </a:t>
            </a:r>
            <a:r>
              <a:rPr lang="en-US" sz="3000" i="1" u="sng" dirty="0"/>
              <a:t>and</a:t>
            </a:r>
            <a:r>
              <a:rPr lang="en-US" sz="3000" dirty="0"/>
              <a:t> non-1099 vendors</a:t>
            </a:r>
            <a:endParaRPr dirty="0"/>
          </a:p>
          <a:p>
            <a:pPr marL="952500" lvl="1" indent="-190500" algn="l" rtl="0">
              <a:lnSpc>
                <a:spcPct val="150000"/>
              </a:lnSpc>
              <a:spcBef>
                <a:spcPts val="0"/>
              </a:spcBef>
              <a:spcAft>
                <a:spcPts val="0"/>
              </a:spcAft>
              <a:buSzPts val="2400"/>
              <a:buNone/>
            </a:pPr>
            <a:endParaRPr sz="2500" dirty="0"/>
          </a:p>
          <a:p>
            <a:pPr marL="952500" lvl="1" indent="-342900" algn="l" rtl="0">
              <a:lnSpc>
                <a:spcPct val="150000"/>
              </a:lnSpc>
              <a:spcBef>
                <a:spcPts val="0"/>
              </a:spcBef>
              <a:spcAft>
                <a:spcPts val="0"/>
              </a:spcAft>
              <a:buSzPts val="2400"/>
              <a:buChar char="•"/>
            </a:pPr>
            <a:r>
              <a:rPr lang="en-US" sz="3000" dirty="0"/>
              <a:t>Review 1099 Type</a:t>
            </a:r>
            <a:endParaRPr dirty="0"/>
          </a:p>
          <a:p>
            <a:pPr marL="952500" lvl="1" indent="-190500" algn="l" rtl="0">
              <a:lnSpc>
                <a:spcPct val="150000"/>
              </a:lnSpc>
              <a:spcBef>
                <a:spcPts val="0"/>
              </a:spcBef>
              <a:spcAft>
                <a:spcPts val="0"/>
              </a:spcAft>
              <a:buSzPts val="2400"/>
              <a:buNone/>
            </a:pPr>
            <a:endParaRPr sz="2500" dirty="0"/>
          </a:p>
          <a:p>
            <a:pPr marL="952500" lvl="1" indent="-342900" algn="l" rtl="0">
              <a:lnSpc>
                <a:spcPct val="150000"/>
              </a:lnSpc>
              <a:spcBef>
                <a:spcPts val="0"/>
              </a:spcBef>
              <a:spcAft>
                <a:spcPts val="0"/>
              </a:spcAft>
              <a:buSzPts val="2400"/>
              <a:buChar char="•"/>
            </a:pPr>
            <a:r>
              <a:rPr lang="en-US" sz="3000" dirty="0"/>
              <a:t>Review Vendors’ qualifying YTD Taxable Total</a:t>
            </a:r>
            <a:endParaRPr sz="2400"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p:txBody>
      </p:sp>
      <p:sp>
        <p:nvSpPr>
          <p:cNvPr id="206" name="Google Shape;206;p7"/>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48C57FAC-E078-4DAC-993E-D97D48F22B13}" type="datetime1">
              <a:rPr lang="en-US" smtClean="0"/>
              <a:t>11/28/2023</a:t>
            </a:fld>
            <a:endParaRPr dirty="0"/>
          </a:p>
        </p:txBody>
      </p:sp>
      <p:pic>
        <p:nvPicPr>
          <p:cNvPr id="207" name="Google Shape;207;p7"/>
          <p:cNvPicPr preferRelativeResize="0"/>
          <p:nvPr/>
        </p:nvPicPr>
        <p:blipFill rotWithShape="1">
          <a:blip r:embed="rId3">
            <a:alphaModFix/>
          </a:blip>
          <a:srcRect/>
          <a:stretch/>
        </p:blipFill>
        <p:spPr>
          <a:xfrm>
            <a:off x="5216577" y="3201864"/>
            <a:ext cx="1813717" cy="1386960"/>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11"/>
        <p:cNvGrpSpPr/>
        <p:nvPr/>
      </p:nvGrpSpPr>
      <p:grpSpPr>
        <a:xfrm>
          <a:off x="0" y="0"/>
          <a:ext cx="0" cy="0"/>
          <a:chOff x="0" y="0"/>
          <a:chExt cx="0" cy="0"/>
        </a:xfrm>
      </p:grpSpPr>
      <p:sp>
        <p:nvSpPr>
          <p:cNvPr id="212" name="Google Shape;212;p18"/>
          <p:cNvSpPr/>
          <p:nvPr/>
        </p:nvSpPr>
        <p:spPr>
          <a:xfrm>
            <a:off x="345150" y="322700"/>
            <a:ext cx="11048700" cy="11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3" name="Google Shape;213;p18"/>
          <p:cNvSpPr txBox="1">
            <a:spLocks noGrp="1"/>
          </p:cNvSpPr>
          <p:nvPr>
            <p:ph type="title"/>
          </p:nvPr>
        </p:nvSpPr>
        <p:spPr>
          <a:xfrm>
            <a:off x="849588" y="322694"/>
            <a:ext cx="10555500" cy="1110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Vendors Grid –  1099 Vendors</a:t>
            </a:r>
            <a:endParaRPr sz="4600" dirty="0">
              <a:solidFill>
                <a:srgbClr val="FFFFFF"/>
              </a:solidFill>
            </a:endParaRPr>
          </a:p>
        </p:txBody>
      </p:sp>
      <p:sp>
        <p:nvSpPr>
          <p:cNvPr id="214" name="Google Shape;214;p18"/>
          <p:cNvSpPr txBox="1">
            <a:spLocks noGrp="1"/>
          </p:cNvSpPr>
          <p:nvPr>
            <p:ph idx="1"/>
          </p:nvPr>
        </p:nvSpPr>
        <p:spPr>
          <a:xfrm>
            <a:off x="1159225" y="5032450"/>
            <a:ext cx="10020000" cy="570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1800" b="1" dirty="0">
                <a:solidFill>
                  <a:srgbClr val="000000"/>
                </a:solidFill>
                <a:latin typeface="Arial"/>
                <a:ea typeface="Arial"/>
                <a:cs typeface="Arial"/>
                <a:sym typeface="Arial"/>
              </a:rPr>
              <a:t>Use the Report Button to print and/or save your filtered grid settings.  </a:t>
            </a:r>
            <a:endParaRPr sz="2400" dirty="0"/>
          </a:p>
        </p:txBody>
      </p:sp>
      <p:sp>
        <p:nvSpPr>
          <p:cNvPr id="215" name="Google Shape;215;p18"/>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83B4F48A-9F51-4055-88B6-855BD40FED03}" type="datetime1">
              <a:rPr lang="en-US" smtClean="0"/>
              <a:t>11/28/2023</a:t>
            </a:fld>
            <a:endParaRPr dirty="0"/>
          </a:p>
        </p:txBody>
      </p:sp>
      <p:pic>
        <p:nvPicPr>
          <p:cNvPr id="216" name="Google Shape;216;p18"/>
          <p:cNvPicPr preferRelativeResize="0"/>
          <p:nvPr/>
        </p:nvPicPr>
        <p:blipFill>
          <a:blip r:embed="rId3">
            <a:alphaModFix/>
          </a:blip>
          <a:stretch>
            <a:fillRect/>
          </a:stretch>
        </p:blipFill>
        <p:spPr>
          <a:xfrm>
            <a:off x="345150" y="1518525"/>
            <a:ext cx="10715625" cy="3429000"/>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sp>
        <p:nvSpPr>
          <p:cNvPr id="221" name="Google Shape;221;p8"/>
          <p:cNvSpPr/>
          <p:nvPr/>
        </p:nvSpPr>
        <p:spPr>
          <a:xfrm>
            <a:off x="546099" y="349250"/>
            <a:ext cx="11154675" cy="132556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2" name="Google Shape;222;p8"/>
          <p:cNvSpPr txBox="1">
            <a:spLocks noGrp="1"/>
          </p:cNvSpPr>
          <p:nvPr>
            <p:ph type="title"/>
          </p:nvPr>
        </p:nvSpPr>
        <p:spPr>
          <a:xfrm>
            <a:off x="838200" y="588169"/>
            <a:ext cx="10862574" cy="9554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Vendors’ Grid – Non-1099 Vendors</a:t>
            </a:r>
            <a:endParaRPr sz="4600" dirty="0">
              <a:solidFill>
                <a:srgbClr val="FFFFFF"/>
              </a:solidFill>
            </a:endParaRPr>
          </a:p>
        </p:txBody>
      </p:sp>
      <p:sp>
        <p:nvSpPr>
          <p:cNvPr id="223" name="Google Shape;223;p8"/>
          <p:cNvSpPr txBox="1">
            <a:spLocks noGrp="1"/>
          </p:cNvSpPr>
          <p:nvPr>
            <p:ph idx="1"/>
          </p:nvPr>
        </p:nvSpPr>
        <p:spPr>
          <a:xfrm>
            <a:off x="546099" y="1812656"/>
            <a:ext cx="11154675" cy="472625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114300" lvl="0" indent="0" algn="l" rtl="0">
              <a:lnSpc>
                <a:spcPct val="90000"/>
              </a:lnSpc>
              <a:spcBef>
                <a:spcPts val="0"/>
              </a:spcBef>
              <a:spcAft>
                <a:spcPts val="0"/>
              </a:spcAft>
              <a:buSzPts val="1800"/>
              <a:buNone/>
            </a:pPr>
            <a:r>
              <a:rPr lang="en-US" sz="3000" b="1" dirty="0">
                <a:solidFill>
                  <a:srgbClr val="000000"/>
                </a:solidFill>
                <a:latin typeface="Calibri"/>
                <a:ea typeface="Calibri"/>
                <a:cs typeface="Calibri"/>
                <a:sym typeface="Calibri"/>
              </a:rPr>
              <a:t>Use the </a:t>
            </a:r>
            <a:r>
              <a:rPr lang="en-US" sz="3000" b="1" i="0" u="none" strike="noStrike" dirty="0">
                <a:solidFill>
                  <a:srgbClr val="000000"/>
                </a:solidFill>
                <a:latin typeface="Calibri"/>
                <a:ea typeface="Calibri"/>
                <a:cs typeface="Calibri"/>
                <a:sym typeface="Calibri"/>
              </a:rPr>
              <a:t>MORE button:      </a:t>
            </a:r>
            <a:r>
              <a:rPr lang="en-US" sz="2200" i="0" u="none" strike="noStrike" dirty="0">
                <a:solidFill>
                  <a:srgbClr val="000000"/>
                </a:solidFill>
                <a:latin typeface="Calibri"/>
                <a:ea typeface="Calibri"/>
                <a:cs typeface="Calibri"/>
                <a:sym typeface="Calibri"/>
              </a:rPr>
              <a:t>Tax ID Type, ID#, &amp; Type 1099</a:t>
            </a:r>
            <a:endParaRPr dirty="0"/>
          </a:p>
          <a:p>
            <a:pPr marL="114300" lvl="0" indent="0" algn="l" rtl="0">
              <a:lnSpc>
                <a:spcPct val="90000"/>
              </a:lnSpc>
              <a:spcBef>
                <a:spcPts val="0"/>
              </a:spcBef>
              <a:spcAft>
                <a:spcPts val="0"/>
              </a:spcAft>
              <a:buSzPts val="1800"/>
              <a:buNone/>
            </a:pPr>
            <a:endParaRPr sz="2200" i="0" u="none" strike="noStrike" dirty="0">
              <a:solidFill>
                <a:srgbClr val="000000"/>
              </a:solidFill>
              <a:latin typeface="Calibri"/>
              <a:ea typeface="Calibri"/>
              <a:cs typeface="Calibri"/>
              <a:sym typeface="Calibri"/>
            </a:endParaRPr>
          </a:p>
          <a:p>
            <a:pPr marL="457200" lvl="0" indent="-228600" algn="l" rtl="0">
              <a:lnSpc>
                <a:spcPct val="90000"/>
              </a:lnSpc>
              <a:spcBef>
                <a:spcPts val="0"/>
              </a:spcBef>
              <a:spcAft>
                <a:spcPts val="0"/>
              </a:spcAft>
              <a:buSzPts val="1800"/>
              <a:buNone/>
            </a:pPr>
            <a:endParaRPr sz="2200" dirty="0">
              <a:solidFill>
                <a:srgbClr val="000000"/>
              </a:solidFill>
              <a:latin typeface="Calibri"/>
              <a:ea typeface="Calibri"/>
              <a:cs typeface="Calibri"/>
              <a:sym typeface="Calibri"/>
            </a:endParaRPr>
          </a:p>
          <a:p>
            <a:pPr marL="457200" lvl="0" indent="-228600" algn="l" rtl="0">
              <a:lnSpc>
                <a:spcPct val="90000"/>
              </a:lnSpc>
              <a:spcBef>
                <a:spcPts val="0"/>
              </a:spcBef>
              <a:spcAft>
                <a:spcPts val="0"/>
              </a:spcAft>
              <a:buSzPts val="1800"/>
              <a:buNone/>
            </a:pPr>
            <a:endParaRPr sz="2200" i="0" u="none" strike="noStrike" dirty="0">
              <a:solidFill>
                <a:srgbClr val="000000"/>
              </a:solidFill>
              <a:latin typeface="Calibri"/>
              <a:ea typeface="Calibri"/>
              <a:cs typeface="Calibri"/>
              <a:sym typeface="Calibri"/>
            </a:endParaRPr>
          </a:p>
          <a:p>
            <a:pPr marL="457200" lvl="0" indent="-228600" algn="l" rtl="0">
              <a:lnSpc>
                <a:spcPct val="90000"/>
              </a:lnSpc>
              <a:spcBef>
                <a:spcPts val="0"/>
              </a:spcBef>
              <a:spcAft>
                <a:spcPts val="0"/>
              </a:spcAft>
              <a:buSzPts val="1800"/>
              <a:buNone/>
            </a:pPr>
            <a:endParaRPr sz="2200" dirty="0">
              <a:solidFill>
                <a:srgbClr val="000000"/>
              </a:solidFill>
              <a:latin typeface="Calibri"/>
              <a:ea typeface="Calibri"/>
              <a:cs typeface="Calibri"/>
              <a:sym typeface="Calibri"/>
            </a:endParaRPr>
          </a:p>
          <a:p>
            <a:pPr marL="457200" lvl="0" indent="-228600" algn="l" rtl="0">
              <a:lnSpc>
                <a:spcPct val="90000"/>
              </a:lnSpc>
              <a:spcBef>
                <a:spcPts val="0"/>
              </a:spcBef>
              <a:spcAft>
                <a:spcPts val="0"/>
              </a:spcAft>
              <a:buSzPts val="1800"/>
              <a:buNone/>
            </a:pPr>
            <a:endParaRPr sz="2200" i="0" u="none" strike="noStrike" dirty="0">
              <a:solidFill>
                <a:srgbClr val="000000"/>
              </a:solidFill>
              <a:latin typeface="Calibri"/>
              <a:ea typeface="Calibri"/>
              <a:cs typeface="Calibri"/>
              <a:sym typeface="Calibri"/>
            </a:endParaRPr>
          </a:p>
          <a:p>
            <a:pPr marL="114300" lvl="0" indent="0" algn="l" rtl="0">
              <a:lnSpc>
                <a:spcPct val="90000"/>
              </a:lnSpc>
              <a:spcBef>
                <a:spcPts val="0"/>
              </a:spcBef>
              <a:spcAft>
                <a:spcPts val="0"/>
              </a:spcAft>
              <a:buSzPts val="1800"/>
              <a:buNone/>
            </a:pPr>
            <a:r>
              <a:rPr lang="en-US" sz="3000" b="1" dirty="0">
                <a:solidFill>
                  <a:srgbClr val="000000"/>
                </a:solidFill>
                <a:latin typeface="Calibri"/>
                <a:ea typeface="Calibri"/>
                <a:cs typeface="Calibri"/>
                <a:sym typeface="Calibri"/>
              </a:rPr>
              <a:t>Use Filters:</a:t>
            </a:r>
            <a:endParaRPr dirty="0"/>
          </a:p>
          <a:p>
            <a:pPr marL="742950" lvl="1" indent="-285750" algn="l" rtl="0">
              <a:lnSpc>
                <a:spcPct val="90000"/>
              </a:lnSpc>
              <a:spcBef>
                <a:spcPts val="0"/>
              </a:spcBef>
              <a:spcAft>
                <a:spcPts val="0"/>
              </a:spcAft>
              <a:buSzPts val="1800"/>
              <a:buFont typeface="Arial"/>
              <a:buChar char="•"/>
            </a:pPr>
            <a:r>
              <a:rPr lang="en-US" sz="1800" b="1" i="0" u="none" strike="noStrike" dirty="0">
                <a:solidFill>
                  <a:srgbClr val="000000"/>
                </a:solidFill>
                <a:latin typeface="Calibri"/>
                <a:ea typeface="Calibri"/>
                <a:cs typeface="Calibri"/>
                <a:sym typeface="Calibri"/>
              </a:rPr>
              <a:t>Active</a:t>
            </a:r>
            <a:r>
              <a:rPr lang="en-US" sz="1800" b="0" i="0" u="none" strike="noStrike" dirty="0">
                <a:solidFill>
                  <a:srgbClr val="000000"/>
                </a:solidFill>
                <a:latin typeface="Calibri"/>
                <a:ea typeface="Calibri"/>
                <a:cs typeface="Calibri"/>
                <a:sym typeface="Calibri"/>
              </a:rPr>
              <a:t>:  </a:t>
            </a:r>
            <a:r>
              <a:rPr lang="en-US" sz="1800" b="0" i="0" u="none" strike="noStrike" dirty="0">
                <a:solidFill>
                  <a:srgbClr val="FF0000"/>
                </a:solidFill>
                <a:latin typeface="Calibri"/>
                <a:ea typeface="Calibri"/>
                <a:cs typeface="Calibri"/>
                <a:sym typeface="Calibri"/>
              </a:rPr>
              <a:t>=</a:t>
            </a:r>
            <a:r>
              <a:rPr lang="en-US" sz="1800" b="0" i="0" u="none" strike="noStrike" dirty="0">
                <a:solidFill>
                  <a:srgbClr val="000000"/>
                </a:solidFill>
                <a:latin typeface="Calibri"/>
                <a:ea typeface="Calibri"/>
                <a:cs typeface="Calibri"/>
                <a:sym typeface="Calibri"/>
              </a:rPr>
              <a:t>true</a:t>
            </a:r>
            <a:endParaRPr dirty="0"/>
          </a:p>
          <a:p>
            <a:pPr marL="742950" lvl="1" indent="-285750" algn="l" rtl="0">
              <a:lnSpc>
                <a:spcPct val="90000"/>
              </a:lnSpc>
              <a:spcBef>
                <a:spcPts val="0"/>
              </a:spcBef>
              <a:spcAft>
                <a:spcPts val="0"/>
              </a:spcAft>
              <a:buSzPts val="1800"/>
              <a:buFont typeface="Arial"/>
              <a:buChar char="•"/>
            </a:pPr>
            <a:r>
              <a:rPr lang="en-US" sz="1800" b="1" i="0" u="none" strike="noStrike" dirty="0">
                <a:solidFill>
                  <a:srgbClr val="000000"/>
                </a:solidFill>
                <a:latin typeface="Calibri"/>
                <a:ea typeface="Calibri"/>
                <a:cs typeface="Calibri"/>
                <a:sym typeface="Calibri"/>
              </a:rPr>
              <a:t>Type 1099 </a:t>
            </a:r>
            <a:r>
              <a:rPr lang="en-US" sz="1800" b="0" i="0" u="none" strike="noStrike" dirty="0">
                <a:solidFill>
                  <a:srgbClr val="000000"/>
                </a:solidFill>
                <a:latin typeface="Calibri"/>
                <a:ea typeface="Calibri"/>
                <a:cs typeface="Calibri"/>
                <a:sym typeface="Calibri"/>
              </a:rPr>
              <a:t>:   </a:t>
            </a:r>
            <a:r>
              <a:rPr lang="en-US" sz="1800" b="1" dirty="0">
                <a:solidFill>
                  <a:srgbClr val="FF0000"/>
                </a:solidFill>
              </a:rPr>
              <a:t>=</a:t>
            </a:r>
            <a:r>
              <a:rPr lang="en-US" sz="1800" b="0" i="0" u="none" strike="noStrike" dirty="0">
                <a:solidFill>
                  <a:srgbClr val="000000"/>
                </a:solidFill>
                <a:latin typeface="Calibri"/>
                <a:ea typeface="Calibri"/>
                <a:cs typeface="Calibri"/>
                <a:sym typeface="Calibri"/>
              </a:rPr>
              <a:t> non 1099  </a:t>
            </a:r>
            <a:endParaRPr sz="1800" b="0" i="0" u="none" strike="noStrike" dirty="0">
              <a:solidFill>
                <a:srgbClr val="FF0000"/>
              </a:solidFill>
            </a:endParaRPr>
          </a:p>
          <a:p>
            <a:pPr marL="742950" lvl="1" indent="-285750" algn="l" rtl="0">
              <a:lnSpc>
                <a:spcPct val="90000"/>
              </a:lnSpc>
              <a:spcBef>
                <a:spcPts val="0"/>
              </a:spcBef>
              <a:spcAft>
                <a:spcPts val="0"/>
              </a:spcAft>
              <a:buSzPts val="1800"/>
              <a:buFont typeface="Arial"/>
              <a:buChar char="•"/>
            </a:pPr>
            <a:r>
              <a:rPr lang="en-US" sz="1800" b="1" i="0" u="none" strike="noStrike" dirty="0">
                <a:solidFill>
                  <a:srgbClr val="000000"/>
                </a:solidFill>
                <a:latin typeface="Calibri"/>
                <a:ea typeface="Calibri"/>
                <a:cs typeface="Calibri"/>
                <a:sym typeface="Calibri"/>
              </a:rPr>
              <a:t>YTD Taxable Total</a:t>
            </a:r>
            <a:r>
              <a:rPr lang="en-US" sz="1800" b="0" i="0" u="none" strike="noStrike" dirty="0">
                <a:solidFill>
                  <a:srgbClr val="000000"/>
                </a:solidFill>
                <a:latin typeface="Calibri"/>
                <a:ea typeface="Calibri"/>
                <a:cs typeface="Calibri"/>
                <a:sym typeface="Calibri"/>
              </a:rPr>
              <a:t>:   </a:t>
            </a:r>
            <a:r>
              <a:rPr lang="en-US" sz="1800" b="0" i="0" u="none" strike="noStrike" dirty="0">
                <a:solidFill>
                  <a:srgbClr val="FF0000"/>
                </a:solidFill>
                <a:latin typeface="Calibri"/>
                <a:ea typeface="Calibri"/>
                <a:cs typeface="Calibri"/>
                <a:sym typeface="Calibri"/>
              </a:rPr>
              <a:t>&gt;=</a:t>
            </a:r>
            <a:r>
              <a:rPr lang="en-US" sz="1800" b="0" i="0" u="none" strike="noStrike" dirty="0">
                <a:solidFill>
                  <a:srgbClr val="000000"/>
                </a:solidFill>
                <a:latin typeface="Calibri"/>
                <a:ea typeface="Calibri"/>
                <a:cs typeface="Calibri"/>
                <a:sym typeface="Calibri"/>
              </a:rPr>
              <a:t>600</a:t>
            </a:r>
            <a:endParaRPr dirty="0"/>
          </a:p>
          <a:p>
            <a:pPr marL="1200150" lvl="2" indent="-285750" algn="l" rtl="0">
              <a:lnSpc>
                <a:spcPct val="90000"/>
              </a:lnSpc>
              <a:spcBef>
                <a:spcPts val="0"/>
              </a:spcBef>
              <a:spcAft>
                <a:spcPts val="0"/>
              </a:spcAft>
              <a:buSzPts val="1800"/>
              <a:buFont typeface="Arial"/>
              <a:buChar char="•"/>
            </a:pPr>
            <a:r>
              <a:rPr lang="en-US" sz="1800" b="0" i="0" u="none" strike="noStrike" dirty="0">
                <a:solidFill>
                  <a:srgbClr val="000000"/>
                </a:solidFill>
                <a:latin typeface="Calibri"/>
                <a:ea typeface="Calibri"/>
                <a:cs typeface="Calibri"/>
                <a:sym typeface="Calibri"/>
              </a:rPr>
              <a:t>Use the Type 1099 to filter on a specific 1099 type (i.e. Royalty Payments).</a:t>
            </a:r>
            <a:endParaRPr dirty="0"/>
          </a:p>
          <a:p>
            <a:pPr marL="1200150" lvl="2" indent="-285750" algn="l" rtl="0">
              <a:lnSpc>
                <a:spcPct val="90000"/>
              </a:lnSpc>
              <a:spcBef>
                <a:spcPts val="0"/>
              </a:spcBef>
              <a:spcAft>
                <a:spcPts val="0"/>
              </a:spcAft>
              <a:buSzPts val="1800"/>
              <a:buFont typeface="Arial"/>
              <a:buChar char="•"/>
            </a:pPr>
            <a:r>
              <a:rPr lang="en-US" sz="1800" b="0" i="0" u="none" strike="noStrike" dirty="0">
                <a:solidFill>
                  <a:srgbClr val="000000"/>
                </a:solidFill>
                <a:latin typeface="Calibri"/>
                <a:ea typeface="Calibri"/>
                <a:cs typeface="Calibri"/>
                <a:sym typeface="Calibri"/>
              </a:rPr>
              <a:t>Use the YTD Taxable Total to filter on amounts </a:t>
            </a:r>
            <a:endParaRPr dirty="0"/>
          </a:p>
          <a:p>
            <a:pPr marL="457200" lvl="0" indent="-342900" algn="l" rtl="0">
              <a:lnSpc>
                <a:spcPct val="90000"/>
              </a:lnSpc>
              <a:spcBef>
                <a:spcPts val="0"/>
              </a:spcBef>
              <a:spcAft>
                <a:spcPts val="0"/>
              </a:spcAft>
              <a:buSzPts val="1800"/>
              <a:buFont typeface="Arial"/>
              <a:buChar char="•"/>
            </a:pPr>
            <a:r>
              <a:rPr lang="en-US" sz="2200" b="1" i="0" u="none" strike="noStrike" dirty="0">
                <a:solidFill>
                  <a:srgbClr val="000000"/>
                </a:solidFill>
                <a:latin typeface="Calibri"/>
                <a:ea typeface="Calibri"/>
                <a:cs typeface="Calibri"/>
                <a:sym typeface="Calibri"/>
              </a:rPr>
              <a:t>Use the Report button to print and/or save your filtered grid settings</a:t>
            </a:r>
            <a:endParaRPr dirty="0"/>
          </a:p>
          <a:p>
            <a:pPr marL="228600" lvl="0" indent="-76200" algn="l" rtl="0">
              <a:lnSpc>
                <a:spcPct val="90000"/>
              </a:lnSpc>
              <a:spcBef>
                <a:spcPts val="0"/>
              </a:spcBef>
              <a:spcAft>
                <a:spcPts val="0"/>
              </a:spcAft>
              <a:buClr>
                <a:schemeClr val="dk1"/>
              </a:buClr>
              <a:buSzPts val="2400"/>
              <a:buNone/>
            </a:pPr>
            <a:endParaRPr sz="2400" dirty="0"/>
          </a:p>
        </p:txBody>
      </p:sp>
      <p:sp>
        <p:nvSpPr>
          <p:cNvPr id="225" name="Google Shape;225;p8"/>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B5FD95FC-E08D-4579-8B11-E2BE9FDED547}" type="datetime1">
              <a:rPr lang="en-US" smtClean="0"/>
              <a:t>11/28/2023</a:t>
            </a:fld>
            <a:endParaRPr dirty="0"/>
          </a:p>
        </p:txBody>
      </p:sp>
      <p:pic>
        <p:nvPicPr>
          <p:cNvPr id="226" name="Google Shape;226;p8"/>
          <p:cNvPicPr preferRelativeResize="0"/>
          <p:nvPr/>
        </p:nvPicPr>
        <p:blipFill rotWithShape="1">
          <a:blip r:embed="rId3">
            <a:alphaModFix/>
          </a:blip>
          <a:srcRect/>
          <a:stretch/>
        </p:blipFill>
        <p:spPr>
          <a:xfrm>
            <a:off x="2988986" y="2525951"/>
            <a:ext cx="7841660" cy="1806097"/>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sp>
        <p:nvSpPr>
          <p:cNvPr id="222" name="Google Shape;222;p8"/>
          <p:cNvSpPr txBox="1">
            <a:spLocks noGrp="1"/>
          </p:cNvSpPr>
          <p:nvPr>
            <p:ph type="title"/>
          </p:nvPr>
        </p:nvSpPr>
        <p:spPr>
          <a:xfrm>
            <a:off x="838200" y="588169"/>
            <a:ext cx="10862574" cy="9554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Vendors’ Grid – Non-1099 Vendors</a:t>
            </a:r>
            <a:endParaRPr sz="4600" dirty="0">
              <a:solidFill>
                <a:srgbClr val="FFFFFF"/>
              </a:solidFill>
            </a:endParaRPr>
          </a:p>
        </p:txBody>
      </p:sp>
      <p:sp>
        <p:nvSpPr>
          <p:cNvPr id="223" name="Google Shape;223;p8"/>
          <p:cNvSpPr txBox="1">
            <a:spLocks noGrp="1"/>
          </p:cNvSpPr>
          <p:nvPr>
            <p:ph idx="1"/>
          </p:nvPr>
        </p:nvSpPr>
        <p:spPr>
          <a:xfrm>
            <a:off x="1356852" y="5437349"/>
            <a:ext cx="9144000" cy="365125"/>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457200" lvl="0" indent="-342900" algn="l" rtl="0">
              <a:lnSpc>
                <a:spcPct val="90000"/>
              </a:lnSpc>
              <a:spcBef>
                <a:spcPts val="0"/>
              </a:spcBef>
              <a:spcAft>
                <a:spcPts val="0"/>
              </a:spcAft>
              <a:buSzPts val="1800"/>
              <a:buFont typeface="Arial"/>
              <a:buChar char="•"/>
            </a:pPr>
            <a:r>
              <a:rPr lang="en-US" sz="2200" b="1" i="0" u="none" strike="noStrike" dirty="0">
                <a:solidFill>
                  <a:srgbClr val="000000"/>
                </a:solidFill>
                <a:latin typeface="Calibri"/>
                <a:ea typeface="Calibri"/>
                <a:cs typeface="Calibri"/>
                <a:sym typeface="Calibri"/>
              </a:rPr>
              <a:t>Use the Report button to print and/or save your filtered grid settings</a:t>
            </a:r>
            <a:endParaRPr dirty="0"/>
          </a:p>
          <a:p>
            <a:pPr marL="228600" lvl="0" indent="-76200" algn="l" rtl="0">
              <a:lnSpc>
                <a:spcPct val="90000"/>
              </a:lnSpc>
              <a:spcBef>
                <a:spcPts val="0"/>
              </a:spcBef>
              <a:spcAft>
                <a:spcPts val="0"/>
              </a:spcAft>
              <a:buClr>
                <a:schemeClr val="dk1"/>
              </a:buClr>
              <a:buSzPts val="2400"/>
              <a:buNone/>
            </a:pPr>
            <a:endParaRPr sz="2400" dirty="0"/>
          </a:p>
        </p:txBody>
      </p:sp>
      <p:sp>
        <p:nvSpPr>
          <p:cNvPr id="225" name="Google Shape;225;p8"/>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839CFF32-D2F3-493B-B53F-D548DC02ADD5}" type="datetime1">
              <a:rPr lang="en-US" smtClean="0"/>
              <a:t>11/28/2023</a:t>
            </a:fld>
            <a:endParaRPr dirty="0"/>
          </a:p>
        </p:txBody>
      </p:sp>
      <p:pic>
        <p:nvPicPr>
          <p:cNvPr id="3" name="Picture 2">
            <a:extLst>
              <a:ext uri="{FF2B5EF4-FFF2-40B4-BE49-F238E27FC236}">
                <a16:creationId xmlns:a16="http://schemas.microsoft.com/office/drawing/2014/main" id="{9C592E21-7E3E-6208-7A44-14DB23601B2C}"/>
              </a:ext>
            </a:extLst>
          </p:cNvPr>
          <p:cNvPicPr>
            <a:picLocks noChangeAspect="1"/>
          </p:cNvPicPr>
          <p:nvPr/>
        </p:nvPicPr>
        <p:blipFill>
          <a:blip r:embed="rId3"/>
          <a:stretch>
            <a:fillRect/>
          </a:stretch>
        </p:blipFill>
        <p:spPr>
          <a:xfrm>
            <a:off x="550416" y="458461"/>
            <a:ext cx="11026066" cy="4616157"/>
          </a:xfrm>
          <a:prstGeom prst="rect">
            <a:avLst/>
          </a:prstGeom>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362224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30"/>
        <p:cNvGrpSpPr/>
        <p:nvPr/>
      </p:nvGrpSpPr>
      <p:grpSpPr>
        <a:xfrm>
          <a:off x="0" y="0"/>
          <a:ext cx="0" cy="0"/>
          <a:chOff x="0" y="0"/>
          <a:chExt cx="0" cy="0"/>
        </a:xfrm>
      </p:grpSpPr>
      <p:sp>
        <p:nvSpPr>
          <p:cNvPr id="231" name="Google Shape;231;p29"/>
          <p:cNvSpPr/>
          <p:nvPr/>
        </p:nvSpPr>
        <p:spPr>
          <a:xfrm>
            <a:off x="546099" y="349250"/>
            <a:ext cx="11154675" cy="132556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32" name="Google Shape;232;p29"/>
          <p:cNvSpPr txBox="1">
            <a:spLocks noGrp="1"/>
          </p:cNvSpPr>
          <p:nvPr>
            <p:ph type="title"/>
          </p:nvPr>
        </p:nvSpPr>
        <p:spPr>
          <a:xfrm>
            <a:off x="838200" y="588169"/>
            <a:ext cx="10862574" cy="9554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Vendors’ Grid – Advance Query</a:t>
            </a:r>
            <a:endParaRPr sz="4600" dirty="0">
              <a:solidFill>
                <a:srgbClr val="FFFFFF"/>
              </a:solidFill>
            </a:endParaRPr>
          </a:p>
        </p:txBody>
      </p:sp>
      <p:sp>
        <p:nvSpPr>
          <p:cNvPr id="233" name="Google Shape;233;p29"/>
          <p:cNvSpPr txBox="1">
            <a:spLocks noGrp="1"/>
          </p:cNvSpPr>
          <p:nvPr>
            <p:ph idx="1"/>
          </p:nvPr>
        </p:nvSpPr>
        <p:spPr>
          <a:xfrm>
            <a:off x="518662" y="1782494"/>
            <a:ext cx="11154675" cy="472625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114300" lvl="0" indent="0" algn="l" rtl="0">
              <a:lnSpc>
                <a:spcPct val="90000"/>
              </a:lnSpc>
              <a:spcBef>
                <a:spcPts val="1000"/>
              </a:spcBef>
              <a:spcAft>
                <a:spcPts val="0"/>
              </a:spcAft>
              <a:buSzPts val="1800"/>
              <a:buNone/>
            </a:pPr>
            <a:r>
              <a:rPr lang="en-US" sz="3000" b="1" dirty="0"/>
              <a:t>Advanced Query can also be used to locate 1099 Vendors</a:t>
            </a:r>
            <a:endParaRPr dirty="0"/>
          </a:p>
          <a:p>
            <a:pPr marL="914400" lvl="1" indent="-342900" algn="l" rtl="0">
              <a:lnSpc>
                <a:spcPct val="90000"/>
              </a:lnSpc>
              <a:spcBef>
                <a:spcPts val="500"/>
              </a:spcBef>
              <a:spcAft>
                <a:spcPts val="0"/>
              </a:spcAft>
              <a:buSzPts val="1800"/>
              <a:buChar char="•"/>
            </a:pPr>
            <a:r>
              <a:rPr lang="en-US" sz="2000" b="1" dirty="0"/>
              <a:t>Active </a:t>
            </a:r>
            <a:r>
              <a:rPr lang="en-US" sz="2000" dirty="0"/>
              <a:t>=  True</a:t>
            </a:r>
            <a:endParaRPr dirty="0"/>
          </a:p>
          <a:p>
            <a:pPr marL="914400" lvl="1" indent="-342900" algn="l" rtl="0">
              <a:lnSpc>
                <a:spcPct val="90000"/>
              </a:lnSpc>
              <a:spcBef>
                <a:spcPts val="500"/>
              </a:spcBef>
              <a:spcAft>
                <a:spcPts val="0"/>
              </a:spcAft>
              <a:buSzPts val="1800"/>
              <a:buChar char="•"/>
            </a:pPr>
            <a:r>
              <a:rPr lang="en-US" sz="2000" b="1" dirty="0"/>
              <a:t>Type 1099 </a:t>
            </a:r>
            <a:r>
              <a:rPr lang="en-US" sz="2000" dirty="0"/>
              <a:t>- Not equals  - Non 1099</a:t>
            </a:r>
            <a:endParaRPr dirty="0"/>
          </a:p>
          <a:p>
            <a:pPr marL="914400" lvl="1" indent="-342900" algn="l" rtl="0">
              <a:lnSpc>
                <a:spcPct val="90000"/>
              </a:lnSpc>
              <a:spcBef>
                <a:spcPts val="500"/>
              </a:spcBef>
              <a:spcAft>
                <a:spcPts val="0"/>
              </a:spcAft>
              <a:buSzPts val="1800"/>
              <a:buChar char="•"/>
            </a:pPr>
            <a:r>
              <a:rPr lang="en-US" sz="2000" b="1" dirty="0"/>
              <a:t>YTD Taxable Total     </a:t>
            </a:r>
            <a:r>
              <a:rPr lang="en-US" sz="2000" dirty="0"/>
              <a:t>&gt;= 600</a:t>
            </a:r>
            <a:endParaRPr dirty="0"/>
          </a:p>
          <a:p>
            <a:pPr marL="914400" lvl="1" indent="-342900" algn="l" rtl="0">
              <a:lnSpc>
                <a:spcPct val="90000"/>
              </a:lnSpc>
              <a:spcBef>
                <a:spcPts val="500"/>
              </a:spcBef>
              <a:spcAft>
                <a:spcPts val="0"/>
              </a:spcAft>
              <a:buSzPts val="1800"/>
              <a:buChar char="•"/>
            </a:pPr>
            <a:r>
              <a:rPr lang="en-US" sz="2000" dirty="0"/>
              <a:t>Appy Query</a:t>
            </a:r>
            <a:endParaRPr dirty="0"/>
          </a:p>
          <a:p>
            <a:pPr marL="914400" lvl="1" indent="-342900" algn="l" rtl="0">
              <a:lnSpc>
                <a:spcPct val="90000"/>
              </a:lnSpc>
              <a:spcBef>
                <a:spcPts val="500"/>
              </a:spcBef>
              <a:spcAft>
                <a:spcPts val="0"/>
              </a:spcAft>
              <a:buSzPts val="1800"/>
              <a:buChar char="•"/>
            </a:pPr>
            <a:r>
              <a:rPr lang="en-US" sz="2000" dirty="0"/>
              <a:t>Save Query </a:t>
            </a:r>
          </a:p>
          <a:p>
            <a:pPr lvl="2"/>
            <a:r>
              <a:rPr lang="en-US" sz="1600" dirty="0"/>
              <a:t>to use again if you choose by </a:t>
            </a:r>
            <a:r>
              <a:rPr lang="en-US" sz="1600" b="1" dirty="0"/>
              <a:t>Load Saved Query</a:t>
            </a:r>
            <a:endParaRPr dirty="0"/>
          </a:p>
          <a:p>
            <a:pPr marL="914400" lvl="1" indent="-228600" algn="l" rtl="0">
              <a:lnSpc>
                <a:spcPct val="90000"/>
              </a:lnSpc>
              <a:spcBef>
                <a:spcPts val="500"/>
              </a:spcBef>
              <a:spcAft>
                <a:spcPts val="0"/>
              </a:spcAft>
              <a:buSzPts val="1800"/>
              <a:buNone/>
            </a:pPr>
            <a:endParaRPr sz="2000" dirty="0"/>
          </a:p>
          <a:p>
            <a:pPr marL="914400" lvl="1" indent="-228600" algn="l" rtl="0">
              <a:lnSpc>
                <a:spcPct val="90000"/>
              </a:lnSpc>
              <a:spcBef>
                <a:spcPts val="500"/>
              </a:spcBef>
              <a:spcAft>
                <a:spcPts val="0"/>
              </a:spcAft>
              <a:buSzPts val="1800"/>
              <a:buNone/>
            </a:pPr>
            <a:endParaRPr sz="2000" dirty="0"/>
          </a:p>
          <a:p>
            <a:pPr marL="914400" lvl="1" indent="-228600" algn="l" rtl="0">
              <a:lnSpc>
                <a:spcPct val="90000"/>
              </a:lnSpc>
              <a:spcBef>
                <a:spcPts val="500"/>
              </a:spcBef>
              <a:spcAft>
                <a:spcPts val="0"/>
              </a:spcAft>
              <a:buSzPts val="1800"/>
              <a:buNone/>
            </a:pPr>
            <a:endParaRPr sz="2000" dirty="0"/>
          </a:p>
          <a:p>
            <a:pPr marL="914400" lvl="1" indent="-228600" algn="l" rtl="0">
              <a:lnSpc>
                <a:spcPct val="90000"/>
              </a:lnSpc>
              <a:spcBef>
                <a:spcPts val="500"/>
              </a:spcBef>
              <a:spcAft>
                <a:spcPts val="0"/>
              </a:spcAft>
              <a:buSzPts val="1800"/>
              <a:buNone/>
            </a:pPr>
            <a:endParaRPr sz="2000" dirty="0"/>
          </a:p>
          <a:p>
            <a:pPr marL="914400" lvl="1" indent="-228600" algn="l" rtl="0">
              <a:lnSpc>
                <a:spcPct val="90000"/>
              </a:lnSpc>
              <a:spcBef>
                <a:spcPts val="500"/>
              </a:spcBef>
              <a:spcAft>
                <a:spcPts val="0"/>
              </a:spcAft>
              <a:buSzPts val="1800"/>
              <a:buNone/>
            </a:pPr>
            <a:endParaRPr sz="2400" dirty="0"/>
          </a:p>
          <a:p>
            <a:pPr marL="914400" lvl="1" indent="-228600" algn="l" rtl="0">
              <a:lnSpc>
                <a:spcPct val="90000"/>
              </a:lnSpc>
              <a:spcBef>
                <a:spcPts val="500"/>
              </a:spcBef>
              <a:spcAft>
                <a:spcPts val="0"/>
              </a:spcAft>
              <a:buSzPts val="1800"/>
              <a:buNone/>
            </a:pPr>
            <a:endParaRPr dirty="0"/>
          </a:p>
          <a:p>
            <a:pPr marL="914400" lvl="1" indent="-228600" algn="l" rtl="0">
              <a:lnSpc>
                <a:spcPct val="90000"/>
              </a:lnSpc>
              <a:spcBef>
                <a:spcPts val="500"/>
              </a:spcBef>
              <a:spcAft>
                <a:spcPts val="0"/>
              </a:spcAft>
              <a:buSzPts val="1800"/>
              <a:buNone/>
            </a:pPr>
            <a:endParaRPr sz="2400" dirty="0"/>
          </a:p>
        </p:txBody>
      </p:sp>
      <p:sp>
        <p:nvSpPr>
          <p:cNvPr id="235" name="Google Shape;235;p29"/>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69046FCF-7F91-49C1-9A19-B44CCDA35AA1}" type="datetime1">
              <a:rPr lang="en-US" smtClean="0"/>
              <a:t>11/28/2023</a:t>
            </a:fld>
            <a:endParaRPr dirty="0"/>
          </a:p>
        </p:txBody>
      </p:sp>
      <p:pic>
        <p:nvPicPr>
          <p:cNvPr id="236" name="Google Shape;236;p29"/>
          <p:cNvPicPr preferRelativeResize="0"/>
          <p:nvPr/>
        </p:nvPicPr>
        <p:blipFill rotWithShape="1">
          <a:blip r:embed="rId3">
            <a:alphaModFix/>
          </a:blip>
          <a:srcRect/>
          <a:stretch/>
        </p:blipFill>
        <p:spPr>
          <a:xfrm>
            <a:off x="1482570" y="4252404"/>
            <a:ext cx="8538101" cy="1729797"/>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40"/>
        <p:cNvGrpSpPr/>
        <p:nvPr/>
      </p:nvGrpSpPr>
      <p:grpSpPr>
        <a:xfrm>
          <a:off x="0" y="0"/>
          <a:ext cx="0" cy="0"/>
          <a:chOff x="0" y="0"/>
          <a:chExt cx="0" cy="0"/>
        </a:xfrm>
      </p:grpSpPr>
      <p:sp>
        <p:nvSpPr>
          <p:cNvPr id="241" name="Google Shape;241;p32"/>
          <p:cNvSpPr/>
          <p:nvPr/>
        </p:nvSpPr>
        <p:spPr>
          <a:xfrm>
            <a:off x="546099" y="349250"/>
            <a:ext cx="11154675" cy="132556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42" name="Google Shape;242;p32"/>
          <p:cNvSpPr txBox="1">
            <a:spLocks noGrp="1"/>
          </p:cNvSpPr>
          <p:nvPr>
            <p:ph type="title"/>
          </p:nvPr>
        </p:nvSpPr>
        <p:spPr>
          <a:xfrm>
            <a:off x="838200" y="588169"/>
            <a:ext cx="10862574" cy="9554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Vendors’ Grid – Advance Query</a:t>
            </a:r>
            <a:endParaRPr sz="4600" dirty="0">
              <a:solidFill>
                <a:srgbClr val="FFFFFF"/>
              </a:solidFill>
            </a:endParaRPr>
          </a:p>
        </p:txBody>
      </p:sp>
      <p:sp>
        <p:nvSpPr>
          <p:cNvPr id="243" name="Google Shape;243;p32"/>
          <p:cNvSpPr txBox="1">
            <a:spLocks noGrp="1"/>
          </p:cNvSpPr>
          <p:nvPr>
            <p:ph idx="1"/>
          </p:nvPr>
        </p:nvSpPr>
        <p:spPr>
          <a:xfrm>
            <a:off x="470518" y="2086252"/>
            <a:ext cx="11175384" cy="442249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114300" lvl="0" indent="0" algn="l" rtl="0">
              <a:lnSpc>
                <a:spcPct val="90000"/>
              </a:lnSpc>
              <a:spcBef>
                <a:spcPts val="1000"/>
              </a:spcBef>
              <a:spcAft>
                <a:spcPts val="0"/>
              </a:spcAft>
              <a:buSzPts val="1800"/>
              <a:buNone/>
            </a:pPr>
            <a:r>
              <a:rPr lang="en-US" sz="3000" b="1" dirty="0"/>
              <a:t>Can be used to locate Vendors NOT marked to receive a 1099 </a:t>
            </a:r>
            <a:r>
              <a:rPr lang="en-US" sz="2500" dirty="0"/>
              <a:t>  </a:t>
            </a:r>
            <a:endParaRPr dirty="0"/>
          </a:p>
          <a:p>
            <a:pPr marL="914400" lvl="1" indent="-342900" algn="l" rtl="0">
              <a:lnSpc>
                <a:spcPct val="90000"/>
              </a:lnSpc>
              <a:spcBef>
                <a:spcPts val="500"/>
              </a:spcBef>
              <a:spcAft>
                <a:spcPts val="0"/>
              </a:spcAft>
              <a:buSzPts val="1800"/>
              <a:buChar char="•"/>
            </a:pPr>
            <a:r>
              <a:rPr lang="en-US" sz="2000" b="1" dirty="0"/>
              <a:t>Active</a:t>
            </a:r>
            <a:r>
              <a:rPr lang="en-US" sz="2000" dirty="0"/>
              <a:t> = True</a:t>
            </a:r>
          </a:p>
          <a:p>
            <a:pPr marL="914400" lvl="1" indent="-342900" algn="l" rtl="0">
              <a:lnSpc>
                <a:spcPct val="90000"/>
              </a:lnSpc>
              <a:spcBef>
                <a:spcPts val="500"/>
              </a:spcBef>
              <a:spcAft>
                <a:spcPts val="0"/>
              </a:spcAft>
              <a:buSzPts val="1800"/>
              <a:buChar char="•"/>
            </a:pPr>
            <a:r>
              <a:rPr lang="en-US" sz="2000" b="1" dirty="0"/>
              <a:t>Type 1099 </a:t>
            </a:r>
            <a:r>
              <a:rPr lang="en-US" sz="2000" dirty="0"/>
              <a:t>= non 1099</a:t>
            </a:r>
          </a:p>
          <a:p>
            <a:pPr marL="914400" lvl="1" indent="-342900" algn="l" rtl="0">
              <a:lnSpc>
                <a:spcPct val="90000"/>
              </a:lnSpc>
              <a:spcBef>
                <a:spcPts val="500"/>
              </a:spcBef>
              <a:spcAft>
                <a:spcPts val="0"/>
              </a:spcAft>
              <a:buSzPts val="1800"/>
              <a:buChar char="•"/>
            </a:pPr>
            <a:r>
              <a:rPr lang="en-US" sz="2000" dirty="0"/>
              <a:t>YTD taxable total &gt;=600</a:t>
            </a:r>
          </a:p>
          <a:p>
            <a:pPr marL="914400" lvl="1" indent="-342900" algn="l" rtl="0">
              <a:lnSpc>
                <a:spcPct val="90000"/>
              </a:lnSpc>
              <a:spcBef>
                <a:spcPts val="500"/>
              </a:spcBef>
              <a:spcAft>
                <a:spcPts val="0"/>
              </a:spcAft>
              <a:buSzPts val="1800"/>
              <a:buChar char="•"/>
            </a:pPr>
            <a:r>
              <a:rPr lang="en-US" sz="2000" dirty="0"/>
              <a:t>Appy Query</a:t>
            </a:r>
            <a:endParaRPr dirty="0"/>
          </a:p>
          <a:p>
            <a:pPr marL="914400" lvl="1" indent="-342900" algn="l" rtl="0">
              <a:lnSpc>
                <a:spcPct val="90000"/>
              </a:lnSpc>
              <a:spcBef>
                <a:spcPts val="500"/>
              </a:spcBef>
              <a:spcAft>
                <a:spcPts val="0"/>
              </a:spcAft>
              <a:buSzPts val="1800"/>
              <a:buChar char="•"/>
            </a:pPr>
            <a:r>
              <a:rPr lang="en-US" sz="2000" dirty="0"/>
              <a:t>Save Query </a:t>
            </a:r>
          </a:p>
          <a:p>
            <a:pPr lvl="2"/>
            <a:r>
              <a:rPr lang="en-US" sz="1600" dirty="0"/>
              <a:t>to use again if you choose by </a:t>
            </a:r>
            <a:endParaRPr lang="en-US" sz="1600" dirty="0" smtClean="0"/>
          </a:p>
          <a:p>
            <a:pPr marL="548640" lvl="2" indent="0">
              <a:buNone/>
            </a:pPr>
            <a:r>
              <a:rPr lang="en-US" sz="1600" b="1" dirty="0"/>
              <a:t> </a:t>
            </a:r>
            <a:r>
              <a:rPr lang="en-US" sz="1600" b="1" dirty="0" smtClean="0"/>
              <a:t>  Load </a:t>
            </a:r>
            <a:r>
              <a:rPr lang="en-US" sz="1600" b="1" dirty="0"/>
              <a:t>Saved Query</a:t>
            </a:r>
            <a:endParaRPr sz="1600" dirty="0"/>
          </a:p>
          <a:p>
            <a:pPr marL="914400" lvl="1" indent="-228600" algn="l" rtl="0">
              <a:lnSpc>
                <a:spcPct val="90000"/>
              </a:lnSpc>
              <a:spcBef>
                <a:spcPts val="500"/>
              </a:spcBef>
              <a:spcAft>
                <a:spcPts val="0"/>
              </a:spcAft>
              <a:buSzPts val="1800"/>
              <a:buNone/>
            </a:pPr>
            <a:endParaRPr sz="2000" dirty="0"/>
          </a:p>
          <a:p>
            <a:pPr marL="914400" lvl="1" indent="-228600" algn="l" rtl="0">
              <a:lnSpc>
                <a:spcPct val="90000"/>
              </a:lnSpc>
              <a:spcBef>
                <a:spcPts val="500"/>
              </a:spcBef>
              <a:spcAft>
                <a:spcPts val="0"/>
              </a:spcAft>
              <a:buSzPts val="1800"/>
              <a:buNone/>
            </a:pPr>
            <a:endParaRPr lang="en-US" sz="2400" dirty="0"/>
          </a:p>
          <a:p>
            <a:pPr marL="914400" lvl="1" indent="-228600" algn="l" rtl="0">
              <a:lnSpc>
                <a:spcPct val="90000"/>
              </a:lnSpc>
              <a:spcBef>
                <a:spcPts val="500"/>
              </a:spcBef>
              <a:spcAft>
                <a:spcPts val="0"/>
              </a:spcAft>
              <a:buSzPts val="1800"/>
              <a:buNone/>
            </a:pPr>
            <a:endParaRPr lang="en-US" dirty="0"/>
          </a:p>
          <a:p>
            <a:pPr marL="914400" lvl="1" indent="-228600" algn="l" rtl="0">
              <a:lnSpc>
                <a:spcPct val="90000"/>
              </a:lnSpc>
              <a:spcBef>
                <a:spcPts val="500"/>
              </a:spcBef>
              <a:spcAft>
                <a:spcPts val="0"/>
              </a:spcAft>
              <a:buSzPts val="1800"/>
              <a:buNone/>
            </a:pPr>
            <a:endParaRPr lang="en-US" sz="2400" dirty="0"/>
          </a:p>
          <a:p>
            <a:pPr marL="914400" lvl="1" indent="-228600" algn="l" rtl="0">
              <a:lnSpc>
                <a:spcPct val="90000"/>
              </a:lnSpc>
              <a:spcBef>
                <a:spcPts val="500"/>
              </a:spcBef>
              <a:spcAft>
                <a:spcPts val="0"/>
              </a:spcAft>
              <a:buSzPts val="1800"/>
              <a:buNone/>
            </a:pPr>
            <a:endParaRPr lang="en-US" dirty="0"/>
          </a:p>
          <a:p>
            <a:pPr marL="914400" lvl="1" indent="-228600" algn="l" rtl="0">
              <a:lnSpc>
                <a:spcPct val="90000"/>
              </a:lnSpc>
              <a:spcBef>
                <a:spcPts val="500"/>
              </a:spcBef>
              <a:spcAft>
                <a:spcPts val="0"/>
              </a:spcAft>
              <a:buSzPts val="1800"/>
              <a:buNone/>
            </a:pPr>
            <a:endParaRPr sz="2400" dirty="0"/>
          </a:p>
        </p:txBody>
      </p:sp>
      <p:sp>
        <p:nvSpPr>
          <p:cNvPr id="245" name="Google Shape;245;p32"/>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F68BED54-AE6A-4A73-9B21-7ED3DF2BA53D}" type="datetime1">
              <a:rPr lang="en-US" smtClean="0"/>
              <a:t>11/28/2023</a:t>
            </a:fld>
            <a:endParaRPr dirty="0"/>
          </a:p>
        </p:txBody>
      </p:sp>
      <p:pic>
        <p:nvPicPr>
          <p:cNvPr id="246" name="Google Shape;246;p32"/>
          <p:cNvPicPr preferRelativeResize="0"/>
          <p:nvPr/>
        </p:nvPicPr>
        <p:blipFill rotWithShape="1">
          <a:blip r:embed="rId3">
            <a:alphaModFix/>
          </a:blip>
          <a:srcRect/>
          <a:stretch/>
        </p:blipFill>
        <p:spPr>
          <a:xfrm>
            <a:off x="4505342" y="4026162"/>
            <a:ext cx="7140559" cy="2164268"/>
          </a:xfrm>
          <a:prstGeom prst="rect">
            <a:avLst/>
          </a:prstGeom>
          <a:noFill/>
          <a:ln w="9525" cap="flat" cmpd="sng">
            <a:solidFill>
              <a:schemeClr val="accent1"/>
            </a:solidFill>
            <a:prstDash val="solid"/>
            <a:round/>
            <a:headEnd type="none" w="sm" len="sm"/>
            <a:tailEnd type="none" w="sm" len="sm"/>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50"/>
        <p:cNvGrpSpPr/>
        <p:nvPr/>
      </p:nvGrpSpPr>
      <p:grpSpPr>
        <a:xfrm>
          <a:off x="0" y="0"/>
          <a:ext cx="0" cy="0"/>
          <a:chOff x="0" y="0"/>
          <a:chExt cx="0" cy="0"/>
        </a:xfrm>
      </p:grpSpPr>
      <p:sp>
        <p:nvSpPr>
          <p:cNvPr id="251" name="Google Shape;251;p19"/>
          <p:cNvSpPr/>
          <p:nvPr/>
        </p:nvSpPr>
        <p:spPr>
          <a:xfrm>
            <a:off x="546100" y="287256"/>
            <a:ext cx="11094915" cy="156448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52" name="Google Shape;252;p19"/>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Can verify using 1099 Vendors Report</a:t>
            </a:r>
            <a:endParaRPr sz="4600" dirty="0">
              <a:solidFill>
                <a:srgbClr val="FFFFFF"/>
              </a:solidFill>
            </a:endParaRPr>
          </a:p>
        </p:txBody>
      </p:sp>
      <p:sp>
        <p:nvSpPr>
          <p:cNvPr id="253" name="Google Shape;253;p19"/>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F4E449D6-9BAE-43D4-8BAE-808B077FB16A}" type="datetime1">
              <a:rPr lang="en-US" smtClean="0"/>
              <a:t>11/28/2023</a:t>
            </a:fld>
            <a:endParaRPr dirty="0"/>
          </a:p>
        </p:txBody>
      </p:sp>
      <p:pic>
        <p:nvPicPr>
          <p:cNvPr id="254" name="Google Shape;254;p19"/>
          <p:cNvPicPr preferRelativeResize="0"/>
          <p:nvPr/>
        </p:nvPicPr>
        <p:blipFill rotWithShape="1">
          <a:blip r:embed="rId3">
            <a:alphaModFix/>
          </a:blip>
          <a:srcRect/>
          <a:stretch/>
        </p:blipFill>
        <p:spPr>
          <a:xfrm>
            <a:off x="1709928" y="2040150"/>
            <a:ext cx="8047039" cy="4189781"/>
          </a:xfrm>
          <a:prstGeom prst="rect">
            <a:avLst/>
          </a:prstGeom>
          <a:noFill/>
          <a:ln w="9525" cap="flat" cmpd="sng">
            <a:solidFill>
              <a:schemeClr val="accent1"/>
            </a:solidFill>
            <a:prstDash val="solid"/>
            <a:round/>
            <a:headEnd type="none" w="sm" len="sm"/>
            <a:tailEnd type="none" w="sm" len="sm"/>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3"/>
          <p:cNvSpPr/>
          <p:nvPr/>
        </p:nvSpPr>
        <p:spPr>
          <a:xfrm>
            <a:off x="546100" y="349249"/>
            <a:ext cx="11099800" cy="132863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87" name="Google Shape;87;p3"/>
          <p:cNvSpPr txBox="1">
            <a:spLocks noGrp="1"/>
          </p:cNvSpPr>
          <p:nvPr>
            <p:ph type="title"/>
          </p:nvPr>
        </p:nvSpPr>
        <p:spPr>
          <a:xfrm>
            <a:off x="838200" y="588169"/>
            <a:ext cx="10807700" cy="108971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2023 Calendar Year End Agenda</a:t>
            </a:r>
            <a:endParaRPr sz="4600" dirty="0">
              <a:solidFill>
                <a:srgbClr val="FFFFFF"/>
              </a:solidFill>
            </a:endParaRPr>
          </a:p>
        </p:txBody>
      </p:sp>
      <p:sp>
        <p:nvSpPr>
          <p:cNvPr id="88" name="Google Shape;88;p3"/>
          <p:cNvSpPr txBox="1">
            <a:spLocks noGrp="1"/>
          </p:cNvSpPr>
          <p:nvPr>
            <p:ph idx="1"/>
          </p:nvPr>
        </p:nvSpPr>
        <p:spPr>
          <a:xfrm>
            <a:off x="546100" y="1677881"/>
            <a:ext cx="11398332" cy="4499081"/>
          </a:xfrm>
          <a:prstGeom prst="rect">
            <a:avLst/>
          </a:prstGeom>
          <a:noFill/>
          <a:ln>
            <a:noFill/>
          </a:ln>
        </p:spPr>
        <p:txBody>
          <a:bodyPr spcFirstLastPara="1" wrap="square" lIns="91425" tIns="45700" rIns="91425" bIns="45700" anchor="ctr" anchorCtr="0">
            <a:noAutofit/>
          </a:bodyPr>
          <a:lstStyle/>
          <a:p>
            <a:pPr marL="152400" lvl="0" indent="0" algn="l" rtl="0">
              <a:lnSpc>
                <a:spcPct val="150000"/>
              </a:lnSpc>
              <a:spcBef>
                <a:spcPts val="0"/>
              </a:spcBef>
              <a:spcAft>
                <a:spcPts val="0"/>
              </a:spcAft>
              <a:buSzPts val="2400"/>
              <a:buNone/>
            </a:pPr>
            <a:r>
              <a:rPr lang="en-US" sz="3000" b="1" dirty="0"/>
              <a:t>									</a:t>
            </a:r>
            <a:endParaRPr dirty="0"/>
          </a:p>
          <a:p>
            <a:pPr marL="152400" lvl="0" indent="0" algn="l" rtl="0">
              <a:lnSpc>
                <a:spcPct val="150000"/>
              </a:lnSpc>
              <a:spcBef>
                <a:spcPts val="0"/>
              </a:spcBef>
              <a:spcAft>
                <a:spcPts val="0"/>
              </a:spcAft>
              <a:buSzPts val="2400"/>
              <a:buNone/>
            </a:pPr>
            <a:endParaRPr sz="3000" b="1" dirty="0"/>
          </a:p>
          <a:p>
            <a:pPr marL="152400" lvl="0" indent="0" algn="l" rtl="0">
              <a:lnSpc>
                <a:spcPct val="150000"/>
              </a:lnSpc>
              <a:spcBef>
                <a:spcPts val="0"/>
              </a:spcBef>
              <a:spcAft>
                <a:spcPts val="0"/>
              </a:spcAft>
              <a:buSzPts val="2400"/>
              <a:buNone/>
            </a:pPr>
            <a:endParaRPr sz="3000" b="1" dirty="0"/>
          </a:p>
          <a:p>
            <a:pPr marL="152400" lvl="0" indent="0" algn="l" rtl="0">
              <a:lnSpc>
                <a:spcPct val="150000"/>
              </a:lnSpc>
              <a:spcBef>
                <a:spcPts val="0"/>
              </a:spcBef>
              <a:spcAft>
                <a:spcPts val="0"/>
              </a:spcAft>
              <a:buSzPts val="2400"/>
              <a:buNone/>
            </a:pPr>
            <a:endParaRPr sz="3000" dirty="0"/>
          </a:p>
        </p:txBody>
      </p:sp>
      <p:sp>
        <p:nvSpPr>
          <p:cNvPr id="89" name="Google Shape;89;p3"/>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30A85BEF-D6E5-4D83-BE6F-BDC9F7316699}" type="datetime1">
              <a:rPr lang="en-US" smtClean="0"/>
              <a:t>11/28/2023</a:t>
            </a:fld>
            <a:endParaRPr dirty="0"/>
          </a:p>
        </p:txBody>
      </p:sp>
      <p:sp>
        <p:nvSpPr>
          <p:cNvPr id="90" name="Google Shape;90;p3"/>
          <p:cNvSpPr txBox="1">
            <a:spLocks noGrp="1"/>
          </p:cNvSpPr>
          <p:nvPr>
            <p:ph type="body" idx="4294967295"/>
          </p:nvPr>
        </p:nvSpPr>
        <p:spPr>
          <a:xfrm>
            <a:off x="0" y="1677988"/>
            <a:ext cx="10807700" cy="3705225"/>
          </a:xfrm>
          <a:prstGeom prst="rect">
            <a:avLst/>
          </a:prstGeom>
          <a:noFill/>
          <a:ln>
            <a:noFill/>
          </a:ln>
        </p:spPr>
        <p:txBody>
          <a:bodyPr spcFirstLastPara="1" wrap="square" lIns="91425" tIns="45700" rIns="91425" bIns="45700" anchor="ctr" anchorCtr="0">
            <a:noAutofit/>
          </a:bodyPr>
          <a:lstStyle/>
          <a:p>
            <a:pPr marL="952500" lvl="1" indent="-342900" algn="l" rtl="0">
              <a:lnSpc>
                <a:spcPct val="150000"/>
              </a:lnSpc>
              <a:spcBef>
                <a:spcPts val="0"/>
              </a:spcBef>
              <a:spcAft>
                <a:spcPts val="0"/>
              </a:spcAft>
              <a:buSzPts val="2400"/>
              <a:buChar char="•"/>
            </a:pPr>
            <a:r>
              <a:rPr lang="en-US" sz="3000" dirty="0"/>
              <a:t>Pre-Closing Procedures</a:t>
            </a:r>
            <a:endParaRPr dirty="0"/>
          </a:p>
          <a:p>
            <a:pPr marL="952500" lvl="1" indent="-342900" algn="l" rtl="0">
              <a:lnSpc>
                <a:spcPct val="150000"/>
              </a:lnSpc>
              <a:spcBef>
                <a:spcPts val="0"/>
              </a:spcBef>
              <a:spcAft>
                <a:spcPts val="0"/>
              </a:spcAft>
              <a:buSzPts val="2400"/>
              <a:buChar char="•"/>
            </a:pPr>
            <a:r>
              <a:rPr lang="en-US" sz="3000" dirty="0"/>
              <a:t>Calendar Year End Close</a:t>
            </a:r>
            <a:endParaRPr dirty="0"/>
          </a:p>
          <a:p>
            <a:pPr marL="952500" lvl="1" indent="-381000" algn="l" rtl="0">
              <a:lnSpc>
                <a:spcPct val="150000"/>
              </a:lnSpc>
              <a:spcBef>
                <a:spcPts val="0"/>
              </a:spcBef>
              <a:spcAft>
                <a:spcPts val="0"/>
              </a:spcAft>
              <a:buSzPts val="3000"/>
              <a:buChar char="•"/>
            </a:pPr>
            <a:r>
              <a:rPr lang="en-US" sz="3000" dirty="0"/>
              <a:t>1099-NEC &amp; 1099-MISC Procedures</a:t>
            </a:r>
          </a:p>
          <a:p>
            <a:pPr marL="1409700" lvl="2" indent="-381000">
              <a:lnSpc>
                <a:spcPct val="150000"/>
              </a:lnSpc>
              <a:spcBef>
                <a:spcPts val="0"/>
              </a:spcBef>
              <a:buSzPts val="3000"/>
            </a:pPr>
            <a:endParaRPr sz="2600" dirty="0"/>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58"/>
        <p:cNvGrpSpPr/>
        <p:nvPr/>
      </p:nvGrpSpPr>
      <p:grpSpPr>
        <a:xfrm>
          <a:off x="0" y="0"/>
          <a:ext cx="0" cy="0"/>
          <a:chOff x="0" y="0"/>
          <a:chExt cx="0" cy="0"/>
        </a:xfrm>
      </p:grpSpPr>
      <p:sp>
        <p:nvSpPr>
          <p:cNvPr id="259" name="Google Shape;259;p24"/>
          <p:cNvSpPr/>
          <p:nvPr/>
        </p:nvSpPr>
        <p:spPr>
          <a:xfrm>
            <a:off x="546100" y="349250"/>
            <a:ext cx="11065892" cy="105420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60" name="Google Shape;260;p24"/>
          <p:cNvSpPr txBox="1">
            <a:spLocks noGrp="1"/>
          </p:cNvSpPr>
          <p:nvPr>
            <p:ph type="title"/>
          </p:nvPr>
        </p:nvSpPr>
        <p:spPr>
          <a:xfrm>
            <a:off x="838200" y="588168"/>
            <a:ext cx="10773792" cy="105420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SSDT 1099 Vendor Report		</a:t>
            </a:r>
            <a:endParaRPr sz="4600" dirty="0">
              <a:solidFill>
                <a:srgbClr val="FFFFFF"/>
              </a:solidFill>
            </a:endParaRPr>
          </a:p>
        </p:txBody>
      </p:sp>
      <p:sp>
        <p:nvSpPr>
          <p:cNvPr id="261" name="Google Shape;261;p24"/>
          <p:cNvSpPr txBox="1">
            <a:spLocks noGrp="1"/>
          </p:cNvSpPr>
          <p:nvPr>
            <p:ph idx="1"/>
          </p:nvPr>
        </p:nvSpPr>
        <p:spPr>
          <a:xfrm>
            <a:off x="640795" y="1535472"/>
            <a:ext cx="10971197" cy="4401428"/>
          </a:xfrm>
          <a:prstGeom prst="rect">
            <a:avLst/>
          </a:prstGeom>
          <a:noFill/>
          <a:ln>
            <a:noFill/>
          </a:ln>
        </p:spPr>
        <p:txBody>
          <a:bodyPr spcFirstLastPara="1" wrap="square" lIns="91425" tIns="45700" rIns="91425" bIns="45700" anchor="ctr" anchorCtr="0">
            <a:noAutofit/>
          </a:bodyPr>
          <a:lstStyle/>
          <a:p>
            <a:pPr marL="228600" lvl="0" indent="-76200" algn="l" rtl="0">
              <a:lnSpc>
                <a:spcPct val="90000"/>
              </a:lnSpc>
              <a:spcBef>
                <a:spcPts val="0"/>
              </a:spcBef>
              <a:spcAft>
                <a:spcPts val="0"/>
              </a:spcAft>
              <a:buClr>
                <a:schemeClr val="dk1"/>
              </a:buClr>
              <a:buSzPts val="2400"/>
              <a:buNone/>
            </a:pPr>
            <a:endParaRPr sz="2400" b="1" dirty="0"/>
          </a:p>
          <a:p>
            <a:pPr marL="228600" lvl="0" indent="-76200" algn="l" rtl="0">
              <a:lnSpc>
                <a:spcPct val="90000"/>
              </a:lnSpc>
              <a:spcBef>
                <a:spcPts val="0"/>
              </a:spcBef>
              <a:spcAft>
                <a:spcPts val="0"/>
              </a:spcAft>
              <a:buClr>
                <a:schemeClr val="dk1"/>
              </a:buClr>
              <a:buSzPts val="2400"/>
              <a:buNone/>
            </a:pPr>
            <a:endParaRPr sz="2400" b="1" dirty="0"/>
          </a:p>
          <a:p>
            <a:pPr marL="228600" lvl="0" indent="-76200" algn="l" rtl="0">
              <a:lnSpc>
                <a:spcPct val="90000"/>
              </a:lnSpc>
              <a:spcBef>
                <a:spcPts val="0"/>
              </a:spcBef>
              <a:spcAft>
                <a:spcPts val="0"/>
              </a:spcAft>
              <a:buClr>
                <a:schemeClr val="dk1"/>
              </a:buClr>
              <a:buSzPts val="2400"/>
              <a:buNone/>
            </a:pPr>
            <a:endParaRPr sz="2400" b="1" dirty="0"/>
          </a:p>
          <a:p>
            <a:pPr marL="228600" lvl="0" indent="-76200" algn="l" rtl="0">
              <a:lnSpc>
                <a:spcPct val="90000"/>
              </a:lnSpc>
              <a:spcBef>
                <a:spcPts val="0"/>
              </a:spcBef>
              <a:spcAft>
                <a:spcPts val="0"/>
              </a:spcAft>
              <a:buClr>
                <a:schemeClr val="dk1"/>
              </a:buClr>
              <a:buSzPts val="2400"/>
              <a:buNone/>
            </a:pPr>
            <a:endParaRPr sz="2400" b="1" dirty="0"/>
          </a:p>
          <a:p>
            <a:pPr marL="228600" lvl="0" indent="-76200" algn="l" rtl="0">
              <a:lnSpc>
                <a:spcPct val="90000"/>
              </a:lnSpc>
              <a:spcBef>
                <a:spcPts val="0"/>
              </a:spcBef>
              <a:spcAft>
                <a:spcPts val="0"/>
              </a:spcAft>
              <a:buClr>
                <a:schemeClr val="dk1"/>
              </a:buClr>
              <a:buSzPts val="2400"/>
              <a:buNone/>
            </a:pPr>
            <a:endParaRPr sz="2400" b="1" dirty="0"/>
          </a:p>
          <a:p>
            <a:pPr marL="228600" lvl="0" indent="-76200" algn="l" rtl="0">
              <a:lnSpc>
                <a:spcPct val="90000"/>
              </a:lnSpc>
              <a:spcBef>
                <a:spcPts val="0"/>
              </a:spcBef>
              <a:spcAft>
                <a:spcPts val="0"/>
              </a:spcAft>
              <a:buClr>
                <a:schemeClr val="dk1"/>
              </a:buClr>
              <a:buSzPts val="2400"/>
              <a:buNone/>
            </a:pPr>
            <a:endParaRPr sz="2400" b="1" dirty="0"/>
          </a:p>
          <a:p>
            <a:pPr marL="228600" lvl="0" indent="-76200" algn="l" rtl="0">
              <a:lnSpc>
                <a:spcPct val="90000"/>
              </a:lnSpc>
              <a:spcBef>
                <a:spcPts val="0"/>
              </a:spcBef>
              <a:spcAft>
                <a:spcPts val="0"/>
              </a:spcAft>
              <a:buClr>
                <a:schemeClr val="dk1"/>
              </a:buClr>
              <a:buSzPts val="2400"/>
              <a:buNone/>
            </a:pPr>
            <a:endParaRPr sz="2400" b="1" dirty="0"/>
          </a:p>
          <a:p>
            <a:pPr marL="228600" lvl="0" indent="-76200" algn="l" rtl="0">
              <a:lnSpc>
                <a:spcPct val="90000"/>
              </a:lnSpc>
              <a:spcBef>
                <a:spcPts val="0"/>
              </a:spcBef>
              <a:spcAft>
                <a:spcPts val="0"/>
              </a:spcAft>
              <a:buClr>
                <a:schemeClr val="dk1"/>
              </a:buClr>
              <a:buSzPts val="2400"/>
              <a:buNone/>
            </a:pPr>
            <a:endParaRPr sz="2400" b="1"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b="1" dirty="0"/>
          </a:p>
          <a:p>
            <a:pPr marL="228600" lvl="0" indent="-76200" algn="l" rtl="0">
              <a:lnSpc>
                <a:spcPct val="90000"/>
              </a:lnSpc>
              <a:spcBef>
                <a:spcPts val="0"/>
              </a:spcBef>
              <a:spcAft>
                <a:spcPts val="0"/>
              </a:spcAft>
              <a:buClr>
                <a:schemeClr val="dk1"/>
              </a:buClr>
              <a:buSzPts val="2400"/>
              <a:buNone/>
            </a:pPr>
            <a:r>
              <a:rPr lang="en-US" sz="2400" dirty="0"/>
              <a:t> </a:t>
            </a:r>
            <a:endParaRPr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p:txBody>
      </p:sp>
      <p:sp>
        <p:nvSpPr>
          <p:cNvPr id="262" name="Google Shape;262;p24"/>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C720E164-71B7-4DEC-BA37-C4538794D605}" type="datetime1">
              <a:rPr lang="en-US" smtClean="0"/>
              <a:t>11/28/2023</a:t>
            </a:fld>
            <a:endParaRPr dirty="0"/>
          </a:p>
        </p:txBody>
      </p:sp>
      <p:pic>
        <p:nvPicPr>
          <p:cNvPr id="263" name="Google Shape;263;p24"/>
          <p:cNvPicPr preferRelativeResize="0"/>
          <p:nvPr/>
        </p:nvPicPr>
        <p:blipFill rotWithShape="1">
          <a:blip r:embed="rId3">
            <a:alphaModFix/>
          </a:blip>
          <a:srcRect/>
          <a:stretch/>
        </p:blipFill>
        <p:spPr>
          <a:xfrm>
            <a:off x="1630245" y="2742863"/>
            <a:ext cx="8143472" cy="3403762"/>
          </a:xfrm>
          <a:prstGeom prst="rect">
            <a:avLst/>
          </a:prstGeom>
          <a:noFill/>
          <a:ln w="9525" cap="flat" cmpd="sng">
            <a:solidFill>
              <a:schemeClr val="dk1"/>
            </a:solidFill>
            <a:prstDash val="solid"/>
            <a:round/>
            <a:headEnd type="none" w="sm" len="sm"/>
            <a:tailEnd type="none" w="sm" len="sm"/>
          </a:ln>
        </p:spPr>
      </p:pic>
      <p:sp>
        <p:nvSpPr>
          <p:cNvPr id="264" name="Google Shape;264;p24"/>
          <p:cNvSpPr txBox="1"/>
          <p:nvPr/>
        </p:nvSpPr>
        <p:spPr>
          <a:xfrm>
            <a:off x="443390" y="1325747"/>
            <a:ext cx="10971197" cy="1338828"/>
          </a:xfrm>
          <a:prstGeom prst="rect">
            <a:avLst/>
          </a:prstGeom>
          <a:noFill/>
          <a:ln>
            <a:noFill/>
          </a:ln>
        </p:spPr>
        <p:txBody>
          <a:bodyPr spcFirstLastPara="1" wrap="square" lIns="91425" tIns="45700" rIns="91425" bIns="45700" anchor="t" anchorCtr="0">
            <a:spAutoFit/>
          </a:bodyPr>
          <a:lstStyle/>
          <a:p>
            <a:pPr marL="228600" marR="0" lvl="0" indent="-76200" algn="l" rtl="0">
              <a:lnSpc>
                <a:spcPct val="90000"/>
              </a:lnSpc>
              <a:spcBef>
                <a:spcPts val="0"/>
              </a:spcBef>
              <a:spcAft>
                <a:spcPts val="0"/>
              </a:spcAft>
              <a:buClr>
                <a:schemeClr val="dk1"/>
              </a:buClr>
              <a:buSzPts val="2400"/>
              <a:buFont typeface="Arial"/>
              <a:buNone/>
            </a:pPr>
            <a:endParaRPr sz="3000" b="1" i="0" u="none" strike="noStrike" cap="none" dirty="0">
              <a:solidFill>
                <a:srgbClr val="000000"/>
              </a:solidFill>
              <a:latin typeface="Calibri"/>
              <a:ea typeface="Calibri"/>
              <a:cs typeface="Calibri"/>
              <a:sym typeface="Calibri"/>
            </a:endParaRPr>
          </a:p>
          <a:p>
            <a:pPr marL="228600" marR="0" lvl="0" indent="-76200" algn="l" rtl="0">
              <a:lnSpc>
                <a:spcPct val="90000"/>
              </a:lnSpc>
              <a:spcBef>
                <a:spcPts val="0"/>
              </a:spcBef>
              <a:spcAft>
                <a:spcPts val="0"/>
              </a:spcAft>
              <a:buClr>
                <a:schemeClr val="dk1"/>
              </a:buClr>
              <a:buSzPts val="2400"/>
              <a:buFont typeface="Arial"/>
              <a:buNone/>
            </a:pPr>
            <a:r>
              <a:rPr lang="en-US" sz="3000" b="1" i="0" u="none" strike="noStrike" cap="none" dirty="0">
                <a:solidFill>
                  <a:srgbClr val="000000"/>
                </a:solidFill>
                <a:latin typeface="Calibri"/>
                <a:ea typeface="Calibri"/>
                <a:cs typeface="Calibri"/>
                <a:sym typeface="Calibri"/>
              </a:rPr>
              <a:t>Can Modify Configure Filters to run for specified 1099 Types	 </a:t>
            </a:r>
            <a:endParaRPr sz="1400" b="0" i="0" u="none" strike="noStrike" cap="none" dirty="0">
              <a:solidFill>
                <a:srgbClr val="000000"/>
              </a:solidFill>
              <a:latin typeface="Arial"/>
              <a:ea typeface="Arial"/>
              <a:cs typeface="Arial"/>
              <a:sym typeface="Arial"/>
            </a:endParaRPr>
          </a:p>
          <a:p>
            <a:pPr marL="228600" marR="0" lvl="0" indent="-76200" algn="l" rtl="0">
              <a:lnSpc>
                <a:spcPct val="90000"/>
              </a:lnSpc>
              <a:spcBef>
                <a:spcPts val="0"/>
              </a:spcBef>
              <a:spcAft>
                <a:spcPts val="0"/>
              </a:spcAft>
              <a:buClr>
                <a:schemeClr val="dk1"/>
              </a:buClr>
              <a:buSzPts val="2400"/>
              <a:buFont typeface="Arial"/>
              <a:buNone/>
            </a:pPr>
            <a:endParaRPr sz="3000" b="1" i="0" u="none" strike="noStrike" cap="none" dirty="0">
              <a:solidFill>
                <a:srgbClr val="000000"/>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p:nvPr/>
        </p:nvSpPr>
        <p:spPr>
          <a:xfrm>
            <a:off x="711200" y="349251"/>
            <a:ext cx="10934700" cy="145918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70" name="Google Shape;270;p25"/>
          <p:cNvSpPr txBox="1">
            <a:spLocks noGrp="1"/>
          </p:cNvSpPr>
          <p:nvPr>
            <p:ph type="title"/>
          </p:nvPr>
        </p:nvSpPr>
        <p:spPr>
          <a:xfrm>
            <a:off x="838200" y="588169"/>
            <a:ext cx="10642600" cy="10075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1099 Extracts Report</a:t>
            </a:r>
            <a:br>
              <a:rPr lang="en-US" sz="4600" dirty="0">
                <a:solidFill>
                  <a:srgbClr val="FFFFFF"/>
                </a:solidFill>
              </a:rPr>
            </a:br>
            <a:r>
              <a:rPr lang="en-US" sz="2000" dirty="0">
                <a:solidFill>
                  <a:srgbClr val="FFFFFF"/>
                </a:solidFill>
              </a:rPr>
              <a:t>*Menu options will look different depending on if ITC or District is creating/submitting Extract File</a:t>
            </a:r>
            <a:endParaRPr sz="4600" dirty="0">
              <a:solidFill>
                <a:srgbClr val="FFFFFF"/>
              </a:solidFill>
            </a:endParaRPr>
          </a:p>
        </p:txBody>
      </p:sp>
      <p:sp>
        <p:nvSpPr>
          <p:cNvPr id="271" name="Google Shape;271;p25"/>
          <p:cNvSpPr txBox="1">
            <a:spLocks noGrp="1"/>
          </p:cNvSpPr>
          <p:nvPr>
            <p:ph idx="1"/>
          </p:nvPr>
        </p:nvSpPr>
        <p:spPr>
          <a:xfrm>
            <a:off x="546100" y="2152648"/>
            <a:ext cx="10515600" cy="4356101"/>
          </a:xfrm>
          <a:prstGeom prst="rect">
            <a:avLst/>
          </a:prstGeom>
          <a:noFill/>
          <a:ln>
            <a:noFill/>
          </a:ln>
        </p:spPr>
        <p:txBody>
          <a:bodyPr spcFirstLastPara="1" wrap="square" lIns="91425" tIns="45700" rIns="91425" bIns="45700" anchor="t" anchorCtr="0">
            <a:noAutofit/>
          </a:bodyPr>
          <a:lstStyle/>
          <a:p>
            <a:pPr marL="495300" lvl="0" indent="-342900" algn="l" rtl="0">
              <a:lnSpc>
                <a:spcPct val="90000"/>
              </a:lnSpc>
              <a:spcBef>
                <a:spcPts val="0"/>
              </a:spcBef>
              <a:spcAft>
                <a:spcPts val="0"/>
              </a:spcAft>
              <a:buSzPts val="2400"/>
              <a:buChar char="•"/>
            </a:pPr>
            <a:r>
              <a:rPr lang="en-US" sz="2400" dirty="0"/>
              <a:t>Periodic Menu &gt; 1099 Extract &gt; Print 1099 Report</a:t>
            </a:r>
            <a:endParaRPr dirty="0"/>
          </a:p>
          <a:p>
            <a:pPr marL="495300" lvl="0" indent="-190500" algn="l" rtl="0">
              <a:lnSpc>
                <a:spcPct val="90000"/>
              </a:lnSpc>
              <a:spcBef>
                <a:spcPts val="0"/>
              </a:spcBef>
              <a:spcAft>
                <a:spcPts val="0"/>
              </a:spcAft>
              <a:buSzPts val="2400"/>
              <a:buNone/>
            </a:pPr>
            <a:endParaRPr sz="2400" dirty="0"/>
          </a:p>
          <a:p>
            <a:pPr marL="495300" lvl="0" indent="-342900" algn="l" rtl="0">
              <a:lnSpc>
                <a:spcPct val="90000"/>
              </a:lnSpc>
              <a:spcBef>
                <a:spcPts val="0"/>
              </a:spcBef>
              <a:spcAft>
                <a:spcPts val="0"/>
              </a:spcAft>
              <a:buSzPts val="2400"/>
              <a:buChar char="•"/>
            </a:pPr>
            <a:r>
              <a:rPr lang="en-US" sz="2400" dirty="0"/>
              <a:t>Used to verify data prior to creating Extract File</a:t>
            </a:r>
            <a:endParaRPr dirty="0"/>
          </a:p>
          <a:p>
            <a:pPr marL="495300" lvl="0" indent="-190500" algn="l" rtl="0">
              <a:lnSpc>
                <a:spcPct val="90000"/>
              </a:lnSpc>
              <a:spcBef>
                <a:spcPts val="0"/>
              </a:spcBef>
              <a:spcAft>
                <a:spcPts val="0"/>
              </a:spcAft>
              <a:buSzPts val="2400"/>
              <a:buNone/>
            </a:pPr>
            <a:endParaRPr sz="2400" dirty="0"/>
          </a:p>
          <a:p>
            <a:pPr marL="495300" lvl="0" indent="-342900" algn="l" rtl="0">
              <a:lnSpc>
                <a:spcPct val="90000"/>
              </a:lnSpc>
              <a:spcBef>
                <a:spcPts val="0"/>
              </a:spcBef>
              <a:spcAft>
                <a:spcPts val="0"/>
              </a:spcAft>
              <a:buSzPts val="2400"/>
              <a:buChar char="•"/>
            </a:pPr>
            <a:r>
              <a:rPr lang="en-US" sz="2400" dirty="0"/>
              <a:t>Defaults to Exclude Vendors With No Tax Id</a:t>
            </a:r>
            <a:endParaRPr dirty="0"/>
          </a:p>
          <a:p>
            <a:pPr marL="495300" lvl="0" indent="-190500" algn="l" rtl="0">
              <a:lnSpc>
                <a:spcPct val="90000"/>
              </a:lnSpc>
              <a:spcBef>
                <a:spcPts val="0"/>
              </a:spcBef>
              <a:spcAft>
                <a:spcPts val="0"/>
              </a:spcAft>
              <a:buSzPts val="2400"/>
              <a:buNone/>
            </a:pPr>
            <a:endParaRPr sz="2400" dirty="0"/>
          </a:p>
          <a:p>
            <a:pPr marL="495300" lvl="0" indent="-342900" algn="l" rtl="0">
              <a:lnSpc>
                <a:spcPct val="90000"/>
              </a:lnSpc>
              <a:spcBef>
                <a:spcPts val="0"/>
              </a:spcBef>
              <a:spcAft>
                <a:spcPts val="0"/>
              </a:spcAft>
              <a:buSzPts val="2400"/>
              <a:buChar char="•"/>
            </a:pPr>
            <a:r>
              <a:rPr lang="en-US" sz="2400" dirty="0"/>
              <a:t>Must pick </a:t>
            </a:r>
            <a:r>
              <a:rPr lang="en-US" sz="2400" b="1" dirty="0"/>
              <a:t>Type of Return </a:t>
            </a:r>
            <a:r>
              <a:rPr lang="en-US" sz="2400" dirty="0"/>
              <a:t>before Print 1099 Report 				becomes available</a:t>
            </a:r>
            <a:endParaRPr dirty="0"/>
          </a:p>
          <a:p>
            <a:pPr marL="495300" lvl="0" indent="-190500" algn="l" rtl="0">
              <a:lnSpc>
                <a:spcPct val="90000"/>
              </a:lnSpc>
              <a:spcBef>
                <a:spcPts val="0"/>
              </a:spcBef>
              <a:spcAft>
                <a:spcPts val="0"/>
              </a:spcAft>
              <a:buSzPts val="2400"/>
              <a:buNone/>
            </a:pPr>
            <a:endParaRPr sz="2400" dirty="0"/>
          </a:p>
          <a:p>
            <a:pPr marL="495300" lvl="0" indent="-342900" algn="l" rtl="0">
              <a:lnSpc>
                <a:spcPct val="90000"/>
              </a:lnSpc>
              <a:spcBef>
                <a:spcPts val="0"/>
              </a:spcBef>
              <a:spcAft>
                <a:spcPts val="0"/>
              </a:spcAft>
              <a:buSzPts val="2400"/>
              <a:buChar char="•"/>
            </a:pPr>
            <a:r>
              <a:rPr lang="en-US" sz="2400" dirty="0"/>
              <a:t>Subtotals by 1099 Type</a:t>
            </a:r>
            <a:endParaRPr dirty="0"/>
          </a:p>
          <a:p>
            <a:pPr marL="495300" lvl="0" indent="-190500" algn="l" rtl="0">
              <a:lnSpc>
                <a:spcPct val="90000"/>
              </a:lnSpc>
              <a:spcBef>
                <a:spcPts val="0"/>
              </a:spcBef>
              <a:spcAft>
                <a:spcPts val="0"/>
              </a:spcAft>
              <a:buSzPts val="2400"/>
              <a:buNone/>
            </a:pPr>
            <a:endParaRPr sz="2400" dirty="0"/>
          </a:p>
          <a:p>
            <a:pPr marL="495300" lvl="0" indent="-342900" algn="l" rtl="0">
              <a:lnSpc>
                <a:spcPct val="90000"/>
              </a:lnSpc>
              <a:spcBef>
                <a:spcPts val="0"/>
              </a:spcBef>
              <a:spcAft>
                <a:spcPts val="0"/>
              </a:spcAft>
              <a:buSzPts val="2400"/>
              <a:buChar char="•"/>
            </a:pPr>
            <a:r>
              <a:rPr lang="en-US" sz="2400" dirty="0"/>
              <a:t>NOTE:  </a:t>
            </a:r>
            <a:r>
              <a:rPr lang="en-US" sz="2200" i="1" dirty="0"/>
              <a:t>This report can NOT be run until the </a:t>
            </a:r>
            <a:endParaRPr dirty="0"/>
          </a:p>
          <a:p>
            <a:pPr marL="609600" lvl="1" indent="0" algn="l" rtl="0">
              <a:lnSpc>
                <a:spcPct val="90000"/>
              </a:lnSpc>
              <a:spcBef>
                <a:spcPts val="0"/>
              </a:spcBef>
              <a:spcAft>
                <a:spcPts val="0"/>
              </a:spcAft>
              <a:buSzPts val="2400"/>
              <a:buNone/>
            </a:pPr>
            <a:r>
              <a:rPr lang="en-US" sz="2200" i="1" dirty="0"/>
              <a:t>	        Posting Period for December has been created.</a:t>
            </a:r>
            <a:endParaRPr dirty="0"/>
          </a:p>
        </p:txBody>
      </p:sp>
      <p:sp>
        <p:nvSpPr>
          <p:cNvPr id="272" name="Google Shape;272;p25"/>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B9ADADC2-9B6A-46A6-90B2-C4F295D262C8}" type="datetime1">
              <a:rPr lang="en-US" smtClean="0"/>
              <a:t>11/28/2023</a:t>
            </a:fld>
            <a:endParaRPr dirty="0"/>
          </a:p>
        </p:txBody>
      </p:sp>
      <p:pic>
        <p:nvPicPr>
          <p:cNvPr id="273" name="Google Shape;273;p25"/>
          <p:cNvPicPr preferRelativeResize="0"/>
          <p:nvPr/>
        </p:nvPicPr>
        <p:blipFill rotWithShape="1">
          <a:blip r:embed="rId3">
            <a:alphaModFix/>
          </a:blip>
          <a:srcRect/>
          <a:stretch/>
        </p:blipFill>
        <p:spPr>
          <a:xfrm>
            <a:off x="8691417" y="1834625"/>
            <a:ext cx="3186545" cy="4566175"/>
          </a:xfrm>
          <a:prstGeom prst="rect">
            <a:avLst/>
          </a:prstGeom>
          <a:noFill/>
          <a:ln w="9525" cap="flat" cmpd="sng">
            <a:solidFill>
              <a:schemeClr val="dk1"/>
            </a:solidFill>
            <a:prstDash val="solid"/>
            <a:round/>
            <a:headEnd type="none" w="sm" len="sm"/>
            <a:tailEnd type="none" w="sm" len="sm"/>
          </a:ln>
        </p:spPr>
      </p:pic>
      <p:cxnSp>
        <p:nvCxnSpPr>
          <p:cNvPr id="274" name="Google Shape;274;p25"/>
          <p:cNvCxnSpPr/>
          <p:nvPr/>
        </p:nvCxnSpPr>
        <p:spPr>
          <a:xfrm>
            <a:off x="4281714" y="4695868"/>
            <a:ext cx="5312229" cy="1443675"/>
          </a:xfrm>
          <a:prstGeom prst="straightConnector1">
            <a:avLst/>
          </a:prstGeom>
          <a:noFill/>
          <a:ln w="9525" cap="flat" cmpd="sng">
            <a:solidFill>
              <a:srgbClr val="4561AA"/>
            </a:solidFill>
            <a:prstDash val="solid"/>
            <a:round/>
            <a:headEnd type="none" w="sm" len="sm"/>
            <a:tailEnd type="triangle" w="med" len="med"/>
          </a:ln>
        </p:spPr>
      </p:cxnSp>
      <p:cxnSp>
        <p:nvCxnSpPr>
          <p:cNvPr id="275" name="Google Shape;275;p25"/>
          <p:cNvCxnSpPr/>
          <p:nvPr/>
        </p:nvCxnSpPr>
        <p:spPr>
          <a:xfrm rot="10800000" flipH="1">
            <a:off x="6792686" y="3236686"/>
            <a:ext cx="2801257" cy="375146"/>
          </a:xfrm>
          <a:prstGeom prst="straightConnector1">
            <a:avLst/>
          </a:prstGeom>
          <a:noFill/>
          <a:ln w="9525" cap="flat" cmpd="sng">
            <a:solidFill>
              <a:srgbClr val="4561AA"/>
            </a:solidFill>
            <a:prstDash val="solid"/>
            <a:round/>
            <a:headEnd type="none" w="sm" len="sm"/>
            <a:tailEnd type="triangle" w="med" len="med"/>
          </a:ln>
        </p:spPr>
      </p:cxn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sp>
        <p:nvSpPr>
          <p:cNvPr id="280" name="Google Shape;280;p26"/>
          <p:cNvSpPr/>
          <p:nvPr/>
        </p:nvSpPr>
        <p:spPr>
          <a:xfrm>
            <a:off x="608050" y="368730"/>
            <a:ext cx="10710000" cy="10977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81" name="Google Shape;281;p26"/>
          <p:cNvSpPr txBox="1">
            <a:spLocks noGrp="1"/>
          </p:cNvSpPr>
          <p:nvPr>
            <p:ph type="title"/>
          </p:nvPr>
        </p:nvSpPr>
        <p:spPr>
          <a:xfrm>
            <a:off x="862778" y="368724"/>
            <a:ext cx="10455300" cy="109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Vendor Adjustments</a:t>
            </a:r>
            <a:endParaRPr sz="4600" dirty="0">
              <a:solidFill>
                <a:srgbClr val="FFFFFF"/>
              </a:solidFill>
            </a:endParaRPr>
          </a:p>
        </p:txBody>
      </p:sp>
      <p:sp>
        <p:nvSpPr>
          <p:cNvPr id="282" name="Google Shape;282;p26"/>
          <p:cNvSpPr txBox="1">
            <a:spLocks noGrp="1"/>
          </p:cNvSpPr>
          <p:nvPr>
            <p:ph idx="1"/>
          </p:nvPr>
        </p:nvSpPr>
        <p:spPr>
          <a:xfrm>
            <a:off x="646000" y="1555100"/>
            <a:ext cx="10340700" cy="4497600"/>
          </a:xfrm>
          <a:prstGeom prst="rect">
            <a:avLst/>
          </a:prstGeom>
          <a:noFill/>
          <a:ln>
            <a:noFill/>
          </a:ln>
        </p:spPr>
        <p:txBody>
          <a:bodyPr spcFirstLastPara="1" wrap="square" lIns="91425" tIns="45700" rIns="91425" bIns="45700" anchor="ctr" anchorCtr="0">
            <a:spAutoFit/>
          </a:bodyPr>
          <a:lstStyle/>
          <a:p>
            <a:pPr marL="228600" lvl="0" indent="-76200" algn="l" rtl="0">
              <a:lnSpc>
                <a:spcPct val="90000"/>
              </a:lnSpc>
              <a:spcBef>
                <a:spcPts val="0"/>
              </a:spcBef>
              <a:spcAft>
                <a:spcPts val="0"/>
              </a:spcAft>
              <a:buClr>
                <a:schemeClr val="dk1"/>
              </a:buClr>
              <a:buSzPts val="2400"/>
              <a:buNone/>
            </a:pPr>
            <a:r>
              <a:rPr lang="en-US" sz="3000" b="1" dirty="0"/>
              <a:t>If a manual adjustment is needed on the Vendor’s YTD Amount</a:t>
            </a:r>
            <a:endParaRPr dirty="0"/>
          </a:p>
          <a:p>
            <a:pPr marL="228600" lvl="0" indent="-76200" algn="l" rtl="0">
              <a:lnSpc>
                <a:spcPct val="90000"/>
              </a:lnSpc>
              <a:spcBef>
                <a:spcPts val="0"/>
              </a:spcBef>
              <a:spcAft>
                <a:spcPts val="0"/>
              </a:spcAft>
              <a:buClr>
                <a:schemeClr val="dk1"/>
              </a:buClr>
              <a:buSzPts val="2400"/>
              <a:buNone/>
            </a:pPr>
            <a:endParaRPr sz="2400" dirty="0"/>
          </a:p>
          <a:p>
            <a:pPr marL="952500" lvl="1" indent="-342900" algn="l" rtl="0">
              <a:lnSpc>
                <a:spcPct val="90000"/>
              </a:lnSpc>
              <a:spcBef>
                <a:spcPts val="0"/>
              </a:spcBef>
              <a:spcAft>
                <a:spcPts val="0"/>
              </a:spcAft>
              <a:buSzPts val="2400"/>
              <a:buChar char="•"/>
            </a:pPr>
            <a:r>
              <a:rPr lang="en-US" dirty="0"/>
              <a:t>View the Vendor under Core          </a:t>
            </a:r>
            <a:endParaRPr dirty="0"/>
          </a:p>
          <a:p>
            <a:pPr marL="952500" lvl="1" indent="-190500" algn="l" rtl="0">
              <a:lnSpc>
                <a:spcPct val="90000"/>
              </a:lnSpc>
              <a:spcBef>
                <a:spcPts val="0"/>
              </a:spcBef>
              <a:spcAft>
                <a:spcPts val="0"/>
              </a:spcAft>
              <a:buSzPts val="2400"/>
              <a:buNone/>
            </a:pPr>
            <a:endParaRPr dirty="0">
              <a:highlight>
                <a:srgbClr val="FFFF00"/>
              </a:highlight>
            </a:endParaRPr>
          </a:p>
          <a:p>
            <a:pPr marL="952500" lvl="1" indent="-190500" algn="l" rtl="0">
              <a:lnSpc>
                <a:spcPct val="90000"/>
              </a:lnSpc>
              <a:spcBef>
                <a:spcPts val="0"/>
              </a:spcBef>
              <a:spcAft>
                <a:spcPts val="0"/>
              </a:spcAft>
              <a:buSzPts val="2400"/>
              <a:buNone/>
            </a:pPr>
            <a:endParaRPr dirty="0">
              <a:highlight>
                <a:srgbClr val="FFFF00"/>
              </a:highlight>
            </a:endParaRPr>
          </a:p>
          <a:p>
            <a:pPr marL="952500" lvl="1" indent="-190500" algn="l" rtl="0">
              <a:lnSpc>
                <a:spcPct val="90000"/>
              </a:lnSpc>
              <a:spcBef>
                <a:spcPts val="0"/>
              </a:spcBef>
              <a:spcAft>
                <a:spcPts val="0"/>
              </a:spcAft>
              <a:buSzPts val="2400"/>
              <a:buNone/>
            </a:pPr>
            <a:endParaRPr dirty="0">
              <a:highlight>
                <a:srgbClr val="FFFF00"/>
              </a:highlight>
            </a:endParaRPr>
          </a:p>
          <a:p>
            <a:pPr marL="952500" lvl="1" indent="-190500" algn="l" rtl="0">
              <a:lnSpc>
                <a:spcPct val="90000"/>
              </a:lnSpc>
              <a:spcBef>
                <a:spcPts val="0"/>
              </a:spcBef>
              <a:spcAft>
                <a:spcPts val="0"/>
              </a:spcAft>
              <a:buSzPts val="2400"/>
              <a:buNone/>
            </a:pPr>
            <a:endParaRPr dirty="0">
              <a:highlight>
                <a:srgbClr val="FFFF00"/>
              </a:highlight>
            </a:endParaRPr>
          </a:p>
          <a:p>
            <a:pPr marL="952500" lvl="1" indent="-342900" algn="l" rtl="0">
              <a:lnSpc>
                <a:spcPct val="90000"/>
              </a:lnSpc>
              <a:spcBef>
                <a:spcPts val="0"/>
              </a:spcBef>
              <a:spcAft>
                <a:spcPts val="0"/>
              </a:spcAft>
              <a:buSzPts val="2400"/>
              <a:buChar char="•"/>
            </a:pPr>
            <a:r>
              <a:rPr lang="en-US" dirty="0"/>
              <a:t>Click on Vendor Adjustments</a:t>
            </a:r>
            <a:endParaRPr dirty="0"/>
          </a:p>
          <a:p>
            <a:pPr marL="952500" lvl="1" indent="-190500" algn="l" rtl="0">
              <a:lnSpc>
                <a:spcPct val="90000"/>
              </a:lnSpc>
              <a:spcBef>
                <a:spcPts val="0"/>
              </a:spcBef>
              <a:spcAft>
                <a:spcPts val="0"/>
              </a:spcAft>
              <a:buSzPts val="2400"/>
              <a:buNone/>
            </a:pPr>
            <a:endParaRPr dirty="0"/>
          </a:p>
          <a:p>
            <a:pPr marL="952500" lvl="1" indent="-190500" algn="l" rtl="0">
              <a:lnSpc>
                <a:spcPct val="90000"/>
              </a:lnSpc>
              <a:spcBef>
                <a:spcPts val="0"/>
              </a:spcBef>
              <a:spcAft>
                <a:spcPts val="0"/>
              </a:spcAft>
              <a:buSzPts val="2400"/>
              <a:buNone/>
            </a:pPr>
            <a:endParaRPr dirty="0"/>
          </a:p>
          <a:p>
            <a:pPr marL="685800" lvl="1" indent="-76200" algn="l" rtl="0">
              <a:lnSpc>
                <a:spcPct val="90000"/>
              </a:lnSpc>
              <a:spcBef>
                <a:spcPts val="0"/>
              </a:spcBef>
              <a:spcAft>
                <a:spcPts val="0"/>
              </a:spcAft>
              <a:buSzPts val="2400"/>
              <a:buNone/>
            </a:pPr>
            <a:endParaRPr dirty="0"/>
          </a:p>
          <a:p>
            <a:pPr marL="685800" lvl="1" indent="-76200" algn="l" rtl="0">
              <a:lnSpc>
                <a:spcPct val="90000"/>
              </a:lnSpc>
              <a:spcBef>
                <a:spcPts val="0"/>
              </a:spcBef>
              <a:spcAft>
                <a:spcPts val="0"/>
              </a:spcAft>
              <a:buSzPts val="2400"/>
              <a:buNone/>
            </a:pPr>
            <a:endParaRPr dirty="0"/>
          </a:p>
          <a:p>
            <a:pPr marL="228600" lvl="0" indent="-76200" algn="l" rtl="0">
              <a:lnSpc>
                <a:spcPct val="90000"/>
              </a:lnSpc>
              <a:spcBef>
                <a:spcPts val="0"/>
              </a:spcBef>
              <a:spcAft>
                <a:spcPts val="0"/>
              </a:spcAft>
              <a:buClr>
                <a:schemeClr val="dk1"/>
              </a:buClr>
              <a:buSzPts val="2400"/>
              <a:buNone/>
            </a:pPr>
            <a:endParaRPr sz="2400" dirty="0"/>
          </a:p>
        </p:txBody>
      </p:sp>
      <p:sp>
        <p:nvSpPr>
          <p:cNvPr id="285" name="Google Shape;285;p26"/>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E76EAE43-D955-44E6-89B6-8F75B2A551F8}" type="datetime1">
              <a:rPr lang="en-US" smtClean="0"/>
              <a:t>11/28/2023</a:t>
            </a:fld>
            <a:endParaRPr dirty="0"/>
          </a:p>
        </p:txBody>
      </p:sp>
      <p:pic>
        <p:nvPicPr>
          <p:cNvPr id="283" name="Google Shape;283;p26"/>
          <p:cNvPicPr preferRelativeResize="0"/>
          <p:nvPr/>
        </p:nvPicPr>
        <p:blipFill rotWithShape="1">
          <a:blip r:embed="rId3">
            <a:alphaModFix/>
          </a:blip>
          <a:srcRect/>
          <a:stretch/>
        </p:blipFill>
        <p:spPr>
          <a:xfrm>
            <a:off x="5907314" y="2520987"/>
            <a:ext cx="4257675" cy="1476375"/>
          </a:xfrm>
          <a:prstGeom prst="rect">
            <a:avLst/>
          </a:prstGeom>
          <a:noFill/>
          <a:ln w="9525" cap="flat" cmpd="sng">
            <a:solidFill>
              <a:schemeClr val="dk1"/>
            </a:solidFill>
            <a:prstDash val="solid"/>
            <a:round/>
            <a:headEnd type="none" w="sm" len="sm"/>
            <a:tailEnd type="none" w="sm" len="sm"/>
          </a:ln>
        </p:spPr>
      </p:pic>
      <p:pic>
        <p:nvPicPr>
          <p:cNvPr id="284" name="Google Shape;284;p26"/>
          <p:cNvPicPr preferRelativeResize="0"/>
          <p:nvPr/>
        </p:nvPicPr>
        <p:blipFill rotWithShape="1">
          <a:blip r:embed="rId4">
            <a:alphaModFix/>
          </a:blip>
          <a:srcRect/>
          <a:stretch/>
        </p:blipFill>
        <p:spPr>
          <a:xfrm>
            <a:off x="5907314" y="4353649"/>
            <a:ext cx="4324350" cy="1752600"/>
          </a:xfrm>
          <a:prstGeom prst="rect">
            <a:avLst/>
          </a:prstGeom>
          <a:noFill/>
          <a:ln w="9525" cap="flat" cmpd="sng">
            <a:solidFill>
              <a:schemeClr val="dk1"/>
            </a:solidFill>
            <a:prstDash val="solid"/>
            <a:round/>
            <a:headEnd type="none" w="sm" len="sm"/>
            <a:tailEnd type="none" w="sm" len="sm"/>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89"/>
        <p:cNvGrpSpPr/>
        <p:nvPr/>
      </p:nvGrpSpPr>
      <p:grpSpPr>
        <a:xfrm>
          <a:off x="0" y="0"/>
          <a:ext cx="0" cy="0"/>
          <a:chOff x="0" y="0"/>
          <a:chExt cx="0" cy="0"/>
        </a:xfrm>
      </p:grpSpPr>
      <p:sp>
        <p:nvSpPr>
          <p:cNvPr id="290" name="Google Shape;290;p27"/>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91" name="Google Shape;291;p27"/>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Vendor Adjustments</a:t>
            </a:r>
            <a:endParaRPr sz="4600" dirty="0">
              <a:solidFill>
                <a:srgbClr val="FFFFFF"/>
              </a:solidFill>
            </a:endParaRPr>
          </a:p>
        </p:txBody>
      </p:sp>
      <p:sp>
        <p:nvSpPr>
          <p:cNvPr id="292" name="Google Shape;292;p27"/>
          <p:cNvSpPr txBox="1">
            <a:spLocks noGrp="1"/>
          </p:cNvSpPr>
          <p:nvPr>
            <p:ph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457200" lvl="0" indent="-228600" algn="l" rtl="0">
              <a:lnSpc>
                <a:spcPct val="90000"/>
              </a:lnSpc>
              <a:spcBef>
                <a:spcPts val="0"/>
              </a:spcBef>
              <a:spcAft>
                <a:spcPts val="0"/>
              </a:spcAft>
              <a:buSzPts val="1800"/>
              <a:buNone/>
            </a:pPr>
            <a:endParaRPr b="0" dirty="0"/>
          </a:p>
          <a:p>
            <a:pPr marL="742950" lvl="1" indent="-285750" algn="l" rtl="0">
              <a:lnSpc>
                <a:spcPct val="90000"/>
              </a:lnSpc>
              <a:spcBef>
                <a:spcPts val="500"/>
              </a:spcBef>
              <a:spcAft>
                <a:spcPts val="0"/>
              </a:spcAft>
              <a:buSzPts val="1800"/>
              <a:buFont typeface="Arial"/>
              <a:buChar char="•"/>
            </a:pPr>
            <a:r>
              <a:rPr lang="en-US" sz="2800" b="1" i="0" u="none" strike="noStrike" dirty="0">
                <a:solidFill>
                  <a:srgbClr val="000000"/>
                </a:solidFill>
                <a:latin typeface="Calibri"/>
                <a:ea typeface="Calibri"/>
                <a:cs typeface="Calibri"/>
                <a:sym typeface="Calibri"/>
              </a:rPr>
              <a:t>Create a new Adjustment  </a:t>
            </a:r>
            <a:r>
              <a:rPr lang="en-US" b="0" dirty="0"/>
              <a:t/>
            </a:r>
            <a:br>
              <a:rPr lang="en-US" b="0" dirty="0"/>
            </a:br>
            <a:r>
              <a:rPr lang="en-US" b="0" dirty="0"/>
              <a:t/>
            </a:r>
            <a:br>
              <a:rPr lang="en-US" b="0" dirty="0"/>
            </a:br>
            <a:r>
              <a:rPr lang="en-US" b="0" dirty="0"/>
              <a:t/>
            </a:r>
            <a:br>
              <a:rPr lang="en-US" b="0" dirty="0"/>
            </a:br>
            <a:r>
              <a:rPr lang="en-US" b="0" dirty="0"/>
              <a:t/>
            </a:r>
            <a:br>
              <a:rPr lang="en-US" b="0" dirty="0"/>
            </a:br>
            <a:endParaRPr b="0" dirty="0"/>
          </a:p>
          <a:p>
            <a:pPr marL="742950" lvl="1" indent="-285750" algn="l" rtl="0">
              <a:lnSpc>
                <a:spcPct val="90000"/>
              </a:lnSpc>
              <a:spcBef>
                <a:spcPts val="500"/>
              </a:spcBef>
              <a:spcAft>
                <a:spcPts val="0"/>
              </a:spcAft>
              <a:buSzPts val="1800"/>
              <a:buFont typeface="Arial"/>
              <a:buChar char="•"/>
            </a:pPr>
            <a:r>
              <a:rPr lang="en-US" sz="2800" b="1" i="0" u="none" strike="noStrike" dirty="0">
                <a:solidFill>
                  <a:srgbClr val="000000"/>
                </a:solidFill>
                <a:latin typeface="Calibri"/>
                <a:ea typeface="Calibri"/>
                <a:cs typeface="Calibri"/>
                <a:sym typeface="Calibri"/>
              </a:rPr>
              <a:t>Enter Adjustment info</a:t>
            </a:r>
            <a:endParaRPr sz="2800" b="1" i="0" u="none" strike="noStrike" dirty="0">
              <a:solidFill>
                <a:srgbClr val="000000"/>
              </a:solidFill>
              <a:latin typeface="Arial"/>
              <a:ea typeface="Arial"/>
              <a:cs typeface="Arial"/>
              <a:sym typeface="Arial"/>
            </a:endParaRPr>
          </a:p>
          <a:p>
            <a:pPr marL="1143000" lvl="2" indent="-228600" algn="l" rtl="0">
              <a:lnSpc>
                <a:spcPct val="90000"/>
              </a:lnSpc>
              <a:spcBef>
                <a:spcPts val="500"/>
              </a:spcBef>
              <a:spcAft>
                <a:spcPts val="0"/>
              </a:spcAft>
              <a:buSzPts val="1800"/>
              <a:buFont typeface="Arial"/>
              <a:buChar char="•"/>
            </a:pPr>
            <a:r>
              <a:rPr lang="en-US" sz="2000" b="0" i="0" u="none" strike="noStrike" dirty="0">
                <a:solidFill>
                  <a:srgbClr val="000000"/>
                </a:solidFill>
                <a:latin typeface="Calibri"/>
                <a:ea typeface="Calibri"/>
                <a:cs typeface="Calibri"/>
                <a:sym typeface="Calibri"/>
              </a:rPr>
              <a:t>Amount can be positive or negative</a:t>
            </a:r>
            <a:endParaRPr sz="1800" b="0" i="0" u="none" strike="noStrike" dirty="0">
              <a:solidFill>
                <a:srgbClr val="000000"/>
              </a:solidFill>
              <a:latin typeface="Arial"/>
              <a:ea typeface="Arial"/>
              <a:cs typeface="Arial"/>
              <a:sym typeface="Arial"/>
            </a:endParaRPr>
          </a:p>
          <a:p>
            <a:pPr marL="1143000" lvl="2" indent="-228600" algn="l" rtl="0">
              <a:lnSpc>
                <a:spcPct val="90000"/>
              </a:lnSpc>
              <a:spcBef>
                <a:spcPts val="500"/>
              </a:spcBef>
              <a:spcAft>
                <a:spcPts val="0"/>
              </a:spcAft>
              <a:buSzPts val="1800"/>
              <a:buFont typeface="Arial"/>
              <a:buChar char="•"/>
            </a:pPr>
            <a:r>
              <a:rPr lang="en-US" sz="2000" b="0" i="0" u="none" strike="noStrike" dirty="0">
                <a:solidFill>
                  <a:srgbClr val="000000"/>
                </a:solidFill>
                <a:latin typeface="Calibri"/>
                <a:ea typeface="Calibri"/>
                <a:cs typeface="Calibri"/>
                <a:sym typeface="Calibri"/>
              </a:rPr>
              <a:t>Check Taxable box to update YTD Taxable Total</a:t>
            </a:r>
            <a:endParaRPr dirty="0"/>
          </a:p>
          <a:p>
            <a:pPr marL="114300" lvl="0" indent="0" algn="l" rtl="0">
              <a:lnSpc>
                <a:spcPct val="90000"/>
              </a:lnSpc>
              <a:spcBef>
                <a:spcPts val="1000"/>
              </a:spcBef>
              <a:spcAft>
                <a:spcPts val="0"/>
              </a:spcAft>
              <a:buSzPts val="1800"/>
              <a:buNone/>
            </a:pPr>
            <a:r>
              <a:rPr lang="en-US" b="0" dirty="0"/>
              <a:t/>
            </a:r>
            <a:br>
              <a:rPr lang="en-US" b="0" dirty="0"/>
            </a:br>
            <a:endParaRPr sz="2400" dirty="0"/>
          </a:p>
        </p:txBody>
      </p:sp>
      <p:sp>
        <p:nvSpPr>
          <p:cNvPr id="295" name="Google Shape;295;p27"/>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77A2C7A0-879D-4FA5-A60D-B092DEAF1330}" type="datetime1">
              <a:rPr lang="en-US" smtClean="0"/>
              <a:t>11/28/2023</a:t>
            </a:fld>
            <a:endParaRPr dirty="0"/>
          </a:p>
        </p:txBody>
      </p:sp>
      <p:pic>
        <p:nvPicPr>
          <p:cNvPr id="293" name="Google Shape;293;p27"/>
          <p:cNvPicPr preferRelativeResize="0"/>
          <p:nvPr/>
        </p:nvPicPr>
        <p:blipFill rotWithShape="1">
          <a:blip r:embed="rId3">
            <a:alphaModFix/>
          </a:blip>
          <a:srcRect/>
          <a:stretch/>
        </p:blipFill>
        <p:spPr>
          <a:xfrm>
            <a:off x="7246051" y="4415490"/>
            <a:ext cx="2935377" cy="2043717"/>
          </a:xfrm>
          <a:prstGeom prst="rect">
            <a:avLst/>
          </a:prstGeom>
          <a:noFill/>
          <a:ln w="9525" cap="flat" cmpd="sng">
            <a:solidFill>
              <a:schemeClr val="dk1"/>
            </a:solidFill>
            <a:prstDash val="solid"/>
            <a:round/>
            <a:headEnd type="none" w="sm" len="sm"/>
            <a:tailEnd type="none" w="sm" len="sm"/>
          </a:ln>
        </p:spPr>
      </p:pic>
      <p:pic>
        <p:nvPicPr>
          <p:cNvPr id="294" name="Google Shape;294;p27"/>
          <p:cNvPicPr preferRelativeResize="0"/>
          <p:nvPr/>
        </p:nvPicPr>
        <p:blipFill rotWithShape="1">
          <a:blip r:embed="rId4">
            <a:alphaModFix/>
          </a:blip>
          <a:srcRect/>
          <a:stretch/>
        </p:blipFill>
        <p:spPr>
          <a:xfrm>
            <a:off x="5834104" y="2573735"/>
            <a:ext cx="3876675" cy="1581150"/>
          </a:xfrm>
          <a:prstGeom prst="rect">
            <a:avLst/>
          </a:prstGeom>
          <a:noFill/>
          <a:ln w="9525" cap="flat" cmpd="sng">
            <a:solidFill>
              <a:schemeClr val="dk1"/>
            </a:solidFill>
            <a:prstDash val="solid"/>
            <a:round/>
            <a:headEnd type="none" w="sm" len="sm"/>
            <a:tailEnd type="none" w="sm" len="sm"/>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99"/>
        <p:cNvGrpSpPr/>
        <p:nvPr/>
      </p:nvGrpSpPr>
      <p:grpSpPr>
        <a:xfrm>
          <a:off x="0" y="0"/>
          <a:ext cx="0" cy="0"/>
          <a:chOff x="0" y="0"/>
          <a:chExt cx="0" cy="0"/>
        </a:xfrm>
      </p:grpSpPr>
      <p:sp>
        <p:nvSpPr>
          <p:cNvPr id="300" name="Google Shape;300;p28"/>
          <p:cNvSpPr/>
          <p:nvPr/>
        </p:nvSpPr>
        <p:spPr>
          <a:xfrm>
            <a:off x="546100" y="349250"/>
            <a:ext cx="11012700" cy="11937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01" name="Google Shape;301;p28"/>
          <p:cNvSpPr txBox="1">
            <a:spLocks noGrp="1"/>
          </p:cNvSpPr>
          <p:nvPr>
            <p:ph type="title"/>
          </p:nvPr>
        </p:nvSpPr>
        <p:spPr>
          <a:xfrm>
            <a:off x="662750" y="217256"/>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Month End Closing</a:t>
            </a:r>
            <a:endParaRPr sz="4600" dirty="0">
              <a:solidFill>
                <a:srgbClr val="FFFFFF"/>
              </a:solidFill>
            </a:endParaRPr>
          </a:p>
        </p:txBody>
      </p:sp>
      <p:sp>
        <p:nvSpPr>
          <p:cNvPr id="302" name="Google Shape;302;p28"/>
          <p:cNvSpPr txBox="1">
            <a:spLocks noGrp="1"/>
          </p:cNvSpPr>
          <p:nvPr>
            <p:ph idx="1"/>
          </p:nvPr>
        </p:nvSpPr>
        <p:spPr>
          <a:xfrm>
            <a:off x="569350" y="1748004"/>
            <a:ext cx="10966200" cy="3915900"/>
          </a:xfrm>
          <a:prstGeom prst="rect">
            <a:avLst/>
          </a:prstGeom>
          <a:noFill/>
          <a:ln>
            <a:noFill/>
          </a:ln>
        </p:spPr>
        <p:txBody>
          <a:bodyPr spcFirstLastPara="1" wrap="square" lIns="91425" tIns="45700" rIns="91425" bIns="45700" anchor="ctr" anchorCtr="0">
            <a:spAutoFit/>
          </a:bodyPr>
          <a:lstStyle/>
          <a:p>
            <a:pPr marL="495300" lvl="0" indent="-342900" algn="l" rtl="0">
              <a:lnSpc>
                <a:spcPct val="90000"/>
              </a:lnSpc>
              <a:spcBef>
                <a:spcPts val="0"/>
              </a:spcBef>
              <a:spcAft>
                <a:spcPts val="0"/>
              </a:spcAft>
              <a:buSzPts val="2400"/>
              <a:buChar char="•"/>
            </a:pPr>
            <a:r>
              <a:rPr lang="en-US" sz="2400" dirty="0"/>
              <a:t>Enter all transactions for the current month of December. </a:t>
            </a:r>
            <a:endParaRPr dirty="0"/>
          </a:p>
          <a:p>
            <a:pPr marL="495300" lvl="0" indent="-190500" algn="l" rtl="0">
              <a:lnSpc>
                <a:spcPct val="90000"/>
              </a:lnSpc>
              <a:spcBef>
                <a:spcPts val="0"/>
              </a:spcBef>
              <a:spcAft>
                <a:spcPts val="0"/>
              </a:spcAft>
              <a:buSzPts val="2400"/>
              <a:buNone/>
            </a:pPr>
            <a:endParaRPr sz="2400" dirty="0"/>
          </a:p>
          <a:p>
            <a:pPr marL="495300" lvl="0" indent="-342900" algn="l" rtl="0">
              <a:lnSpc>
                <a:spcPct val="90000"/>
              </a:lnSpc>
              <a:spcBef>
                <a:spcPts val="0"/>
              </a:spcBef>
              <a:spcAft>
                <a:spcPts val="0"/>
              </a:spcAft>
              <a:buSzPts val="2400"/>
              <a:buChar char="•"/>
            </a:pPr>
            <a:r>
              <a:rPr lang="en-US" sz="2400" dirty="0"/>
              <a:t>Attempt to reconcile USAS records with your bank(s)</a:t>
            </a:r>
            <a:endParaRPr dirty="0"/>
          </a:p>
          <a:p>
            <a:pPr marL="952500" lvl="1" indent="-342900" algn="l" rtl="0">
              <a:lnSpc>
                <a:spcPct val="90000"/>
              </a:lnSpc>
              <a:spcBef>
                <a:spcPts val="0"/>
              </a:spcBef>
              <a:spcAft>
                <a:spcPts val="0"/>
              </a:spcAft>
              <a:buSzPts val="2400"/>
              <a:buChar char="•"/>
            </a:pPr>
            <a:r>
              <a:rPr lang="en-US" sz="2000" dirty="0"/>
              <a:t>Perform Bank Reconciliation Procedure (link is provided in the CYE checklist)</a:t>
            </a:r>
            <a:endParaRPr dirty="0"/>
          </a:p>
          <a:p>
            <a:pPr marL="952500" lvl="1" indent="-342900" algn="l" rtl="0">
              <a:lnSpc>
                <a:spcPct val="90000"/>
              </a:lnSpc>
              <a:spcBef>
                <a:spcPts val="0"/>
              </a:spcBef>
              <a:spcAft>
                <a:spcPts val="0"/>
              </a:spcAft>
              <a:buSzPts val="2400"/>
              <a:buChar char="•"/>
            </a:pPr>
            <a:r>
              <a:rPr lang="en-US" sz="2000" dirty="0"/>
              <a:t>Under Periodic menu, select ‘Cash Reconciliation’ to enter your cash reconciliation information for the month</a:t>
            </a:r>
            <a:endParaRPr dirty="0"/>
          </a:p>
          <a:p>
            <a:pPr marL="495300" lvl="0" indent="-190500" algn="l" rtl="0">
              <a:lnSpc>
                <a:spcPct val="90000"/>
              </a:lnSpc>
              <a:spcBef>
                <a:spcPts val="0"/>
              </a:spcBef>
              <a:spcAft>
                <a:spcPts val="0"/>
              </a:spcAft>
              <a:buSzPts val="2400"/>
              <a:buNone/>
            </a:pPr>
            <a:endParaRPr sz="2400" dirty="0"/>
          </a:p>
          <a:p>
            <a:pPr marL="495300" lvl="0" indent="-342900" algn="l" rtl="0">
              <a:lnSpc>
                <a:spcPct val="90000"/>
              </a:lnSpc>
              <a:spcBef>
                <a:spcPts val="0"/>
              </a:spcBef>
              <a:spcAft>
                <a:spcPts val="0"/>
              </a:spcAft>
              <a:buSzPts val="2400"/>
              <a:buChar char="•"/>
            </a:pPr>
            <a:r>
              <a:rPr lang="en-US" sz="2400" dirty="0"/>
              <a:t>Generate the </a:t>
            </a:r>
            <a:r>
              <a:rPr lang="en-US" sz="2400" b="1" dirty="0"/>
              <a:t>SSDT Cash Summary </a:t>
            </a:r>
            <a:r>
              <a:rPr lang="en-US" sz="2400" dirty="0"/>
              <a:t>report and the </a:t>
            </a:r>
            <a:r>
              <a:rPr lang="en-US" sz="2400" b="1" dirty="0"/>
              <a:t>SSDT Financial Detail </a:t>
            </a:r>
            <a:r>
              <a:rPr lang="en-US" sz="2400" dirty="0"/>
              <a:t>report</a:t>
            </a:r>
            <a:endParaRPr dirty="0"/>
          </a:p>
          <a:p>
            <a:pPr marL="952500" lvl="1" indent="-342900" algn="l" rtl="0">
              <a:lnSpc>
                <a:spcPct val="90000"/>
              </a:lnSpc>
              <a:spcBef>
                <a:spcPts val="0"/>
              </a:spcBef>
              <a:spcAft>
                <a:spcPts val="0"/>
              </a:spcAft>
              <a:buSzPts val="2400"/>
              <a:buChar char="•"/>
            </a:pPr>
            <a:r>
              <a:rPr lang="en-US" sz="2000" dirty="0"/>
              <a:t>The detail report may be run for the month in order to compare MTD totals to the Cash Summary report for December.  Totals should match.</a:t>
            </a:r>
            <a:endParaRPr dirty="0"/>
          </a:p>
          <a:p>
            <a:pPr marL="952500" lvl="1" indent="-190500" algn="l" rtl="0">
              <a:lnSpc>
                <a:spcPct val="90000"/>
              </a:lnSpc>
              <a:spcBef>
                <a:spcPts val="0"/>
              </a:spcBef>
              <a:spcAft>
                <a:spcPts val="0"/>
              </a:spcAft>
              <a:buSzPts val="2400"/>
              <a:buNone/>
            </a:pPr>
            <a:endParaRPr sz="2000" dirty="0"/>
          </a:p>
          <a:p>
            <a:pPr marL="495300" lvl="0" indent="-342900" algn="l" rtl="0">
              <a:lnSpc>
                <a:spcPct val="90000"/>
              </a:lnSpc>
              <a:spcBef>
                <a:spcPts val="0"/>
              </a:spcBef>
              <a:spcAft>
                <a:spcPts val="0"/>
              </a:spcAft>
              <a:buSzPts val="2400"/>
              <a:buChar char="•"/>
            </a:pPr>
            <a:r>
              <a:rPr lang="en-US" sz="2400" dirty="0"/>
              <a:t>If totals agree . . . You are balanced &amp; may proceed</a:t>
            </a:r>
            <a:endParaRPr sz="2400" dirty="0"/>
          </a:p>
        </p:txBody>
      </p:sp>
      <p:sp>
        <p:nvSpPr>
          <p:cNvPr id="303" name="Google Shape;303;p28"/>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854392B1-3E37-4C8A-8275-403399317AF4}" type="datetime1">
              <a:rPr lang="en-US" smtClean="0"/>
              <a:t>11/28/2023</a:t>
            </a:fld>
            <a:endParaRPr dirty="0"/>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07"/>
        <p:cNvGrpSpPr/>
        <p:nvPr/>
      </p:nvGrpSpPr>
      <p:grpSpPr>
        <a:xfrm>
          <a:off x="0" y="0"/>
          <a:ext cx="0" cy="0"/>
          <a:chOff x="0" y="0"/>
          <a:chExt cx="0" cy="0"/>
        </a:xfrm>
      </p:grpSpPr>
      <p:sp>
        <p:nvSpPr>
          <p:cNvPr id="308" name="Google Shape;308;g186ba140a05_1_7"/>
          <p:cNvSpPr/>
          <p:nvPr/>
        </p:nvSpPr>
        <p:spPr>
          <a:xfrm>
            <a:off x="546099" y="349250"/>
            <a:ext cx="11146500" cy="9348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09" name="Google Shape;309;g186ba140a05_1_7"/>
          <p:cNvSpPr txBox="1">
            <a:spLocks noGrp="1"/>
          </p:cNvSpPr>
          <p:nvPr>
            <p:ph type="title"/>
          </p:nvPr>
        </p:nvSpPr>
        <p:spPr>
          <a:xfrm>
            <a:off x="499354" y="588168"/>
            <a:ext cx="11076600" cy="696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Calendar Year End Closing</a:t>
            </a:r>
            <a:endParaRPr sz="4600" dirty="0">
              <a:solidFill>
                <a:srgbClr val="FFFFFF"/>
              </a:solidFill>
            </a:endParaRPr>
          </a:p>
        </p:txBody>
      </p:sp>
      <p:sp>
        <p:nvSpPr>
          <p:cNvPr id="310" name="Google Shape;310;g186ba140a05_1_7"/>
          <p:cNvSpPr txBox="1">
            <a:spLocks noGrp="1"/>
          </p:cNvSpPr>
          <p:nvPr>
            <p:ph idx="1"/>
          </p:nvPr>
        </p:nvSpPr>
        <p:spPr>
          <a:xfrm>
            <a:off x="419018" y="1284050"/>
            <a:ext cx="11516400" cy="5137200"/>
          </a:xfrm>
          <a:prstGeom prst="rect">
            <a:avLst/>
          </a:prstGeom>
          <a:noFill/>
          <a:ln>
            <a:noFill/>
          </a:ln>
        </p:spPr>
        <p:txBody>
          <a:bodyPr spcFirstLastPara="1" wrap="square" lIns="114300" tIns="45700" rIns="91425" bIns="45700" anchor="ctr" anchorCtr="0">
            <a:noAutofit/>
          </a:bodyPr>
          <a:lstStyle/>
          <a:p>
            <a:pPr marL="285750" lvl="0" indent="-279400" algn="l" rtl="0">
              <a:lnSpc>
                <a:spcPct val="90000"/>
              </a:lnSpc>
              <a:spcBef>
                <a:spcPts val="580"/>
              </a:spcBef>
              <a:spcAft>
                <a:spcPts val="0"/>
              </a:spcAft>
              <a:buSzPts val="1700"/>
              <a:buChar char="●"/>
            </a:pPr>
            <a:r>
              <a:rPr lang="en-US" sz="1700" b="1" dirty="0"/>
              <a:t>Printing of 1099 Forms </a:t>
            </a:r>
            <a:r>
              <a:rPr lang="en-US" sz="1700" dirty="0"/>
              <a:t>– </a:t>
            </a:r>
            <a:r>
              <a:rPr lang="en-US" sz="1700" dirty="0" smtClean="0"/>
              <a:t>Will be </a:t>
            </a:r>
            <a:r>
              <a:rPr lang="en-US" sz="1700" dirty="0"/>
              <a:t>done by </a:t>
            </a:r>
            <a:r>
              <a:rPr lang="en-US" sz="1700" dirty="0" smtClean="0"/>
              <a:t>NEOMIN for Calendar Year 2023</a:t>
            </a:r>
            <a:endParaRPr sz="2700" dirty="0"/>
          </a:p>
          <a:p>
            <a:pPr marL="914400" lvl="1" indent="-336550" algn="l" rtl="0">
              <a:lnSpc>
                <a:spcPct val="90000"/>
              </a:lnSpc>
              <a:spcBef>
                <a:spcPts val="580"/>
              </a:spcBef>
              <a:spcAft>
                <a:spcPts val="0"/>
              </a:spcAft>
              <a:buSzPts val="1700"/>
              <a:buFont typeface="Noto Sans Symbols"/>
              <a:buChar char="○"/>
            </a:pPr>
            <a:r>
              <a:rPr lang="en-US" sz="1700" dirty="0"/>
              <a:t>In USAS, Printer/Sealer copies are used to generate &amp; print forms.</a:t>
            </a:r>
          </a:p>
          <a:p>
            <a:pPr marL="914400" lvl="1" indent="-336550" algn="l" rtl="0">
              <a:lnSpc>
                <a:spcPct val="90000"/>
              </a:lnSpc>
              <a:spcBef>
                <a:spcPts val="580"/>
              </a:spcBef>
              <a:spcAft>
                <a:spcPts val="0"/>
              </a:spcAft>
              <a:buSzPts val="1700"/>
              <a:buFont typeface="Noto Sans Symbols"/>
              <a:buChar char="○"/>
            </a:pPr>
            <a:r>
              <a:rPr lang="en-US" sz="1700" dirty="0" smtClean="0"/>
              <a:t>1099’s </a:t>
            </a:r>
            <a:r>
              <a:rPr lang="en-US" sz="1700" dirty="0"/>
              <a:t>are run through an envelope sealer to seal the 1099 forms.</a:t>
            </a:r>
            <a:endParaRPr sz="1700" dirty="0"/>
          </a:p>
          <a:p>
            <a:pPr marL="914400" lvl="0" indent="0" algn="l" rtl="0">
              <a:lnSpc>
                <a:spcPct val="90000"/>
              </a:lnSpc>
              <a:spcBef>
                <a:spcPts val="580"/>
              </a:spcBef>
              <a:spcAft>
                <a:spcPts val="0"/>
              </a:spcAft>
              <a:buSzPts val="1800"/>
              <a:buNone/>
            </a:pPr>
            <a:endParaRPr sz="1700" dirty="0"/>
          </a:p>
          <a:p>
            <a:pPr marL="274320" lvl="0" indent="-267970" algn="l" rtl="0">
              <a:lnSpc>
                <a:spcPct val="90000"/>
              </a:lnSpc>
              <a:spcBef>
                <a:spcPts val="580"/>
              </a:spcBef>
              <a:spcAft>
                <a:spcPts val="0"/>
              </a:spcAft>
              <a:buSzPts val="1700"/>
              <a:buFont typeface="Noto Sans Symbols"/>
              <a:buChar char="●"/>
            </a:pPr>
            <a:r>
              <a:rPr lang="en-US" sz="1700" b="1" dirty="0"/>
              <a:t>Submission of 1099 data to IRS </a:t>
            </a:r>
            <a:r>
              <a:rPr lang="en-US" sz="1700" dirty="0"/>
              <a:t>– </a:t>
            </a:r>
            <a:r>
              <a:rPr lang="en-US" sz="1700" dirty="0" smtClean="0"/>
              <a:t>Will </a:t>
            </a:r>
            <a:r>
              <a:rPr lang="en-US" sz="1700" dirty="0"/>
              <a:t>be done by </a:t>
            </a:r>
            <a:r>
              <a:rPr lang="en-US" sz="1700" dirty="0" smtClean="0"/>
              <a:t>NEOMIN for Calendar Year 2023</a:t>
            </a:r>
            <a:endParaRPr sz="2700" dirty="0"/>
          </a:p>
          <a:p>
            <a:pPr marL="731520" lvl="1" indent="-267968" algn="l" rtl="0">
              <a:lnSpc>
                <a:spcPct val="90000"/>
              </a:lnSpc>
              <a:spcBef>
                <a:spcPts val="580"/>
              </a:spcBef>
              <a:spcAft>
                <a:spcPts val="0"/>
              </a:spcAft>
              <a:buSzPts val="1700"/>
              <a:buFont typeface="Noto Sans Symbols"/>
              <a:buChar char="○"/>
            </a:pPr>
            <a:r>
              <a:rPr lang="en-US" sz="1700" b="1" dirty="0"/>
              <a:t>ITC</a:t>
            </a:r>
            <a:r>
              <a:rPr lang="en-US" sz="1700" dirty="0"/>
              <a:t>: 	Transfer IRS Format 1099.TAP created in USAS </a:t>
            </a:r>
            <a:endParaRPr lang="en-US" sz="1700" dirty="0" smtClean="0"/>
          </a:p>
          <a:p>
            <a:pPr marL="463552" lvl="1" indent="0" algn="l" rtl="0">
              <a:lnSpc>
                <a:spcPct val="90000"/>
              </a:lnSpc>
              <a:spcBef>
                <a:spcPts val="580"/>
              </a:spcBef>
              <a:spcAft>
                <a:spcPts val="0"/>
              </a:spcAft>
              <a:buSzPts val="1700"/>
              <a:buNone/>
            </a:pPr>
            <a:r>
              <a:rPr lang="en-US" sz="1700" dirty="0"/>
              <a:t>	</a:t>
            </a:r>
            <a:endParaRPr sz="1700" dirty="0"/>
          </a:p>
          <a:p>
            <a:pPr marL="274320" lvl="0" indent="-267970" algn="l" rtl="0">
              <a:lnSpc>
                <a:spcPct val="90000"/>
              </a:lnSpc>
              <a:spcBef>
                <a:spcPts val="580"/>
              </a:spcBef>
              <a:spcAft>
                <a:spcPts val="0"/>
              </a:spcAft>
              <a:buSzPts val="1700"/>
              <a:buFont typeface="Noto Sans Symbols"/>
              <a:buChar char="●"/>
            </a:pPr>
            <a:r>
              <a:rPr lang="en-US" sz="1700" b="1" dirty="0"/>
              <a:t>Close December </a:t>
            </a:r>
            <a:r>
              <a:rPr lang="en-US" sz="1700" dirty="0"/>
              <a:t>by clicking on        to close the December period.</a:t>
            </a:r>
            <a:endParaRPr sz="2700" dirty="0"/>
          </a:p>
          <a:p>
            <a:pPr marL="781812" lvl="1" indent="-267970" algn="l" rtl="0">
              <a:lnSpc>
                <a:spcPct val="90000"/>
              </a:lnSpc>
              <a:spcBef>
                <a:spcPts val="580"/>
              </a:spcBef>
              <a:spcAft>
                <a:spcPts val="0"/>
              </a:spcAft>
              <a:buSzPts val="1700"/>
              <a:buFont typeface="Noto Sans Symbols"/>
              <a:buChar char="○"/>
            </a:pPr>
            <a:r>
              <a:rPr lang="en-US" sz="1700" dirty="0">
                <a:solidFill>
                  <a:schemeClr val="dk1"/>
                </a:solidFill>
              </a:rPr>
              <a:t>Monthly Reports Archive will generate automatically when the posting period is closed.</a:t>
            </a:r>
            <a:endParaRPr sz="2300" dirty="0"/>
          </a:p>
          <a:p>
            <a:pPr marL="781812" lvl="1" indent="-267970" algn="l" rtl="0">
              <a:lnSpc>
                <a:spcPct val="90000"/>
              </a:lnSpc>
              <a:spcBef>
                <a:spcPts val="580"/>
              </a:spcBef>
              <a:spcAft>
                <a:spcPts val="0"/>
              </a:spcAft>
              <a:buSzPts val="1700"/>
              <a:buFont typeface="Noto Sans Symbols"/>
              <a:buChar char="○"/>
            </a:pPr>
            <a:r>
              <a:rPr lang="en-US" sz="1700" dirty="0">
                <a:solidFill>
                  <a:schemeClr val="dk1"/>
                </a:solidFill>
              </a:rPr>
              <a:t>Calendar Year End Reports Archive will generate.</a:t>
            </a:r>
            <a:endParaRPr sz="1700" dirty="0">
              <a:solidFill>
                <a:schemeClr val="dk1"/>
              </a:solidFill>
            </a:endParaRPr>
          </a:p>
          <a:p>
            <a:pPr marL="274320" lvl="0" indent="-267970" algn="l" rtl="0">
              <a:lnSpc>
                <a:spcPct val="90000"/>
              </a:lnSpc>
              <a:spcBef>
                <a:spcPts val="580"/>
              </a:spcBef>
              <a:spcAft>
                <a:spcPts val="0"/>
              </a:spcAft>
              <a:buSzPts val="1700"/>
              <a:buFont typeface="Noto Sans Symbols"/>
              <a:buChar char="●"/>
            </a:pPr>
            <a:endParaRPr lang="en-US" sz="1700" b="1" dirty="0"/>
          </a:p>
          <a:p>
            <a:pPr marL="274320" lvl="0" indent="-267970" algn="l" rtl="0">
              <a:lnSpc>
                <a:spcPct val="90000"/>
              </a:lnSpc>
              <a:spcBef>
                <a:spcPts val="580"/>
              </a:spcBef>
              <a:spcAft>
                <a:spcPts val="0"/>
              </a:spcAft>
              <a:buSzPts val="1700"/>
              <a:buFont typeface="Noto Sans Symbols"/>
              <a:buChar char="●"/>
            </a:pPr>
            <a:r>
              <a:rPr lang="en-US" sz="1700" b="1" dirty="0"/>
              <a:t>Create new Posting Period for January </a:t>
            </a:r>
            <a:r>
              <a:rPr lang="en-US" sz="1700" dirty="0"/>
              <a:t>under Core &gt; Posting Periods</a:t>
            </a:r>
            <a:endParaRPr dirty="0"/>
          </a:p>
          <a:p>
            <a:pPr marL="495300" lvl="0" indent="-190500" algn="l" rtl="0">
              <a:lnSpc>
                <a:spcPct val="90000"/>
              </a:lnSpc>
              <a:spcBef>
                <a:spcPts val="0"/>
              </a:spcBef>
              <a:spcAft>
                <a:spcPts val="0"/>
              </a:spcAft>
              <a:buSzPts val="2400"/>
              <a:buNone/>
            </a:pPr>
            <a:endParaRPr sz="2400" dirty="0"/>
          </a:p>
        </p:txBody>
      </p:sp>
      <p:sp>
        <p:nvSpPr>
          <p:cNvPr id="313" name="Google Shape;313;g186ba140a05_1_7"/>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D85C9A37-81A8-4EF8-BC50-4A151779A81B}" type="datetime1">
              <a:rPr lang="en-US" smtClean="0"/>
              <a:t>11/28/2023</a:t>
            </a:fld>
            <a:endParaRPr dirty="0"/>
          </a:p>
        </p:txBody>
      </p:sp>
      <p:pic>
        <p:nvPicPr>
          <p:cNvPr id="312" name="Google Shape;312;g186ba140a05_1_7"/>
          <p:cNvPicPr preferRelativeResize="0"/>
          <p:nvPr/>
        </p:nvPicPr>
        <p:blipFill rotWithShape="1">
          <a:blip r:embed="rId3">
            <a:alphaModFix/>
          </a:blip>
          <a:srcRect/>
          <a:stretch/>
        </p:blipFill>
        <p:spPr>
          <a:xfrm>
            <a:off x="4200236" y="4044692"/>
            <a:ext cx="224704" cy="260183"/>
          </a:xfrm>
          <a:prstGeom prst="rect">
            <a:avLst/>
          </a:prstGeom>
          <a:noFill/>
          <a:ln w="9525" cap="flat" cmpd="sng">
            <a:solidFill>
              <a:schemeClr val="dk1"/>
            </a:solidFill>
            <a:prstDash val="solid"/>
            <a:miter lim="800000"/>
            <a:headEnd type="none" w="sm" len="sm"/>
            <a:tailEnd type="none" w="sm" len="sm"/>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17"/>
        <p:cNvGrpSpPr/>
        <p:nvPr/>
      </p:nvGrpSpPr>
      <p:grpSpPr>
        <a:xfrm>
          <a:off x="0" y="0"/>
          <a:ext cx="0" cy="0"/>
          <a:chOff x="0" y="0"/>
          <a:chExt cx="0" cy="0"/>
        </a:xfrm>
      </p:grpSpPr>
      <p:sp>
        <p:nvSpPr>
          <p:cNvPr id="318" name="Google Shape;318;p30"/>
          <p:cNvSpPr/>
          <p:nvPr/>
        </p:nvSpPr>
        <p:spPr>
          <a:xfrm>
            <a:off x="546100" y="349250"/>
            <a:ext cx="10873837" cy="102960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19" name="Google Shape;319;p30"/>
          <p:cNvSpPr txBox="1">
            <a:spLocks noGrp="1"/>
          </p:cNvSpPr>
          <p:nvPr>
            <p:ph type="title"/>
          </p:nvPr>
        </p:nvSpPr>
        <p:spPr>
          <a:xfrm>
            <a:off x="546100" y="238125"/>
            <a:ext cx="10873837" cy="124320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Monthly Report Bundle</a:t>
            </a:r>
            <a:endParaRPr sz="4600" dirty="0">
              <a:solidFill>
                <a:srgbClr val="FFFFFF"/>
              </a:solidFill>
            </a:endParaRPr>
          </a:p>
        </p:txBody>
      </p:sp>
      <p:sp>
        <p:nvSpPr>
          <p:cNvPr id="320" name="Google Shape;320;p30"/>
          <p:cNvSpPr txBox="1">
            <a:spLocks noGrp="1"/>
          </p:cNvSpPr>
          <p:nvPr>
            <p:ph idx="1"/>
          </p:nvPr>
        </p:nvSpPr>
        <p:spPr>
          <a:xfrm>
            <a:off x="663750" y="1481325"/>
            <a:ext cx="10756200" cy="4646400"/>
          </a:xfrm>
          <a:prstGeom prst="rect">
            <a:avLst/>
          </a:prstGeom>
          <a:noFill/>
          <a:ln>
            <a:noFill/>
          </a:ln>
        </p:spPr>
        <p:txBody>
          <a:bodyPr spcFirstLastPara="1" wrap="square" lIns="91425" tIns="45700" rIns="91425" bIns="45700" anchor="ctr" anchorCtr="0">
            <a:normAutofit fontScale="25000" lnSpcReduction="20000"/>
          </a:bodyPr>
          <a:lstStyle/>
          <a:p>
            <a:pPr marL="457200" lvl="0" indent="-228600" algn="l" rtl="0">
              <a:lnSpc>
                <a:spcPct val="90000"/>
              </a:lnSpc>
              <a:spcBef>
                <a:spcPts val="0"/>
              </a:spcBef>
              <a:spcAft>
                <a:spcPts val="0"/>
              </a:spcAft>
              <a:buSzPct val="120000"/>
              <a:buNone/>
            </a:pPr>
            <a:endParaRPr sz="6400" dirty="0">
              <a:latin typeface="Calibri" panose="020F0502020204030204" pitchFamily="34" charset="0"/>
              <a:ea typeface="Calibri" panose="020F0502020204030204" pitchFamily="34" charset="0"/>
              <a:cs typeface="Calibri" panose="020F0502020204030204" pitchFamily="34" charset="0"/>
              <a:sym typeface="Arial"/>
            </a:endParaRPr>
          </a:p>
          <a:p>
            <a:pPr marL="457200" lvl="1" indent="0" algn="l" rtl="0">
              <a:lnSpc>
                <a:spcPct val="90000"/>
              </a:lnSpc>
              <a:spcBef>
                <a:spcPts val="580"/>
              </a:spcBef>
              <a:spcAft>
                <a:spcPts val="0"/>
              </a:spcAft>
              <a:buSzPct val="100000"/>
              <a:buNone/>
            </a:pPr>
            <a:r>
              <a:rPr lang="en-US" sz="7200"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REPORTS GENERATED when December </a:t>
            </a:r>
            <a:r>
              <a:rPr lang="en-US" sz="7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2023 posting period is closed:   </a:t>
            </a:r>
            <a:endParaRPr sz="7200" dirty="0">
              <a:latin typeface="Calibri" panose="020F0502020204030204" pitchFamily="34" charset="0"/>
              <a:ea typeface="Calibri" panose="020F0502020204030204" pitchFamily="34" charset="0"/>
              <a:cs typeface="Calibri" panose="020F0502020204030204" pitchFamily="34" charset="0"/>
            </a:endParaRPr>
          </a:p>
          <a:p>
            <a:pPr marL="1143000" lvl="2" indent="-211455" algn="l" rtl="0">
              <a:lnSpc>
                <a:spcPct val="90000"/>
              </a:lnSpc>
              <a:spcBef>
                <a:spcPts val="580"/>
              </a:spcBef>
              <a:spcAft>
                <a:spcPts val="0"/>
              </a:spcAft>
              <a:buSzPct val="128571"/>
              <a:buFont typeface="Arial"/>
              <a:buChar char="•"/>
            </a:pPr>
            <a:r>
              <a:rPr lang="en-US" sz="640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Cash Reconciliation Report for the month</a:t>
            </a:r>
            <a:endParaRPr sz="6400" dirty="0">
              <a:latin typeface="Calibri" panose="020F0502020204030204" pitchFamily="34" charset="0"/>
              <a:ea typeface="Calibri" panose="020F0502020204030204" pitchFamily="34" charset="0"/>
              <a:cs typeface="Calibri" panose="020F0502020204030204" pitchFamily="34" charset="0"/>
              <a:sym typeface="Arial"/>
            </a:endParaRPr>
          </a:p>
          <a:p>
            <a:pPr marL="1143000" lvl="2" indent="-211455" algn="l" rtl="0">
              <a:lnSpc>
                <a:spcPct val="90000"/>
              </a:lnSpc>
              <a:spcBef>
                <a:spcPts val="580"/>
              </a:spcBef>
              <a:spcAft>
                <a:spcPts val="0"/>
              </a:spcAft>
              <a:buSzPct val="128571"/>
              <a:buFont typeface="Arial"/>
              <a:buChar char="•"/>
            </a:pPr>
            <a:r>
              <a:rPr lang="en-US" sz="64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Monthly Balance Report</a:t>
            </a:r>
            <a:endParaRPr sz="640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143000" lvl="2" indent="-211455" algn="l" rtl="0">
              <a:lnSpc>
                <a:spcPct val="90000"/>
              </a:lnSpc>
              <a:spcBef>
                <a:spcPts val="580"/>
              </a:spcBef>
              <a:spcAft>
                <a:spcPts val="0"/>
              </a:spcAft>
              <a:buSzPct val="128571"/>
              <a:buFont typeface="Arial"/>
              <a:buChar char="•"/>
            </a:pPr>
            <a:r>
              <a:rPr lang="en-US" sz="6400" i="0" u="sng"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Cash-related Reports</a:t>
            </a:r>
            <a:r>
              <a:rPr lang="en-US" sz="640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Cash Summary Report / Financial Detail Report for the month / Financial Summary by Fund</a:t>
            </a:r>
            <a:endParaRPr sz="6400" dirty="0">
              <a:latin typeface="Calibri" panose="020F0502020204030204" pitchFamily="34" charset="0"/>
              <a:ea typeface="Calibri" panose="020F0502020204030204" pitchFamily="34" charset="0"/>
              <a:cs typeface="Calibri" panose="020F0502020204030204" pitchFamily="34" charset="0"/>
              <a:sym typeface="Arial"/>
            </a:endParaRPr>
          </a:p>
          <a:p>
            <a:pPr marL="1143000" lvl="2" indent="-211455" algn="l" rtl="0">
              <a:lnSpc>
                <a:spcPct val="90000"/>
              </a:lnSpc>
              <a:spcBef>
                <a:spcPts val="580"/>
              </a:spcBef>
              <a:spcAft>
                <a:spcPts val="0"/>
              </a:spcAft>
              <a:buSzPct val="128571"/>
              <a:buFont typeface="Arial"/>
              <a:buChar char="•"/>
            </a:pPr>
            <a:r>
              <a:rPr lang="en-US" sz="6400" i="0" u="sng"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Budget-related Reports:</a:t>
            </a:r>
            <a:r>
              <a:rPr lang="en-US" sz="640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endParaRPr sz="6400" dirty="0">
              <a:latin typeface="Calibri" panose="020F0502020204030204" pitchFamily="34" charset="0"/>
              <a:ea typeface="Calibri" panose="020F0502020204030204" pitchFamily="34" charset="0"/>
              <a:cs typeface="Calibri" panose="020F0502020204030204" pitchFamily="34" charset="0"/>
              <a:sym typeface="Arial"/>
            </a:endParaRPr>
          </a:p>
          <a:p>
            <a:pPr marL="1600200" lvl="3" indent="-211455" algn="l" rtl="0">
              <a:lnSpc>
                <a:spcPct val="90000"/>
              </a:lnSpc>
              <a:spcBef>
                <a:spcPts val="580"/>
              </a:spcBef>
              <a:spcAft>
                <a:spcPts val="0"/>
              </a:spcAft>
              <a:buSzPct val="128571"/>
              <a:buFont typeface="Arial"/>
              <a:buChar char="•"/>
            </a:pPr>
            <a:r>
              <a:rPr lang="en-US" sz="640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Budget Summary / Budget Account Activity Report (for the month)</a:t>
            </a:r>
            <a:endParaRPr sz="6400" dirty="0">
              <a:latin typeface="Calibri" panose="020F0502020204030204" pitchFamily="34" charset="0"/>
              <a:ea typeface="Calibri" panose="020F0502020204030204" pitchFamily="34" charset="0"/>
              <a:cs typeface="Calibri" panose="020F0502020204030204" pitchFamily="34" charset="0"/>
              <a:sym typeface="Arial"/>
            </a:endParaRPr>
          </a:p>
          <a:p>
            <a:pPr marL="1600200" lvl="3" indent="-211455" algn="l" rtl="0">
              <a:lnSpc>
                <a:spcPct val="90000"/>
              </a:lnSpc>
              <a:spcBef>
                <a:spcPts val="580"/>
              </a:spcBef>
              <a:spcAft>
                <a:spcPts val="0"/>
              </a:spcAft>
              <a:buSzPct val="128571"/>
              <a:buFont typeface="Arial"/>
              <a:buChar char="•"/>
            </a:pPr>
            <a:r>
              <a:rPr lang="en-US" sz="64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Budget Transactions Summarized by Appropriation / </a:t>
            </a:r>
            <a:r>
              <a:rPr lang="en-US" sz="640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Appropriation Summary Report</a:t>
            </a:r>
            <a:endParaRPr sz="6400" dirty="0">
              <a:latin typeface="Calibri" panose="020F0502020204030204" pitchFamily="34" charset="0"/>
              <a:ea typeface="Calibri" panose="020F0502020204030204" pitchFamily="34" charset="0"/>
              <a:cs typeface="Calibri" panose="020F0502020204030204" pitchFamily="34" charset="0"/>
              <a:sym typeface="Arial"/>
            </a:endParaRPr>
          </a:p>
          <a:p>
            <a:pPr marL="1600200" lvl="3" indent="-211455" algn="l" rtl="0">
              <a:lnSpc>
                <a:spcPct val="90000"/>
              </a:lnSpc>
              <a:spcBef>
                <a:spcPts val="580"/>
              </a:spcBef>
              <a:spcAft>
                <a:spcPts val="0"/>
              </a:spcAft>
              <a:buSzPct val="128571"/>
              <a:buFont typeface="Arial"/>
              <a:buChar char="•"/>
            </a:pPr>
            <a:r>
              <a:rPr lang="en-US" sz="640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Negative Budget Report / Negative Appropriation Account Report / Error Corrections &amp; Supplies Distributions</a:t>
            </a:r>
            <a:endParaRPr sz="6400" dirty="0">
              <a:latin typeface="Calibri" panose="020F0502020204030204" pitchFamily="34" charset="0"/>
              <a:ea typeface="Calibri" panose="020F0502020204030204" pitchFamily="34" charset="0"/>
              <a:cs typeface="Calibri" panose="020F0502020204030204" pitchFamily="34" charset="0"/>
              <a:sym typeface="Arial"/>
            </a:endParaRPr>
          </a:p>
          <a:p>
            <a:pPr marL="1143000" lvl="2" indent="-211455" algn="l" rtl="0">
              <a:lnSpc>
                <a:spcPct val="90000"/>
              </a:lnSpc>
              <a:spcBef>
                <a:spcPts val="580"/>
              </a:spcBef>
              <a:spcAft>
                <a:spcPts val="0"/>
              </a:spcAft>
              <a:buSzPct val="128571"/>
              <a:buFont typeface="Arial"/>
              <a:buChar char="•"/>
            </a:pPr>
            <a:r>
              <a:rPr lang="en-US" sz="6400" i="0" u="sng"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Revenue-related Reports:</a:t>
            </a:r>
            <a:r>
              <a:rPr lang="en-US" sz="640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Revenue Summary / Revenue Account Activity report for the month</a:t>
            </a:r>
            <a:endParaRPr sz="6400" dirty="0">
              <a:latin typeface="Calibri" panose="020F0502020204030204" pitchFamily="34" charset="0"/>
              <a:ea typeface="Calibri" panose="020F0502020204030204" pitchFamily="34" charset="0"/>
              <a:cs typeface="Calibri" panose="020F0502020204030204" pitchFamily="34" charset="0"/>
              <a:sym typeface="Arial"/>
            </a:endParaRPr>
          </a:p>
          <a:p>
            <a:pPr marL="1143000" lvl="2" indent="-211455" algn="l" rtl="0">
              <a:lnSpc>
                <a:spcPct val="90000"/>
              </a:lnSpc>
              <a:spcBef>
                <a:spcPts val="580"/>
              </a:spcBef>
              <a:spcAft>
                <a:spcPts val="0"/>
              </a:spcAft>
              <a:buSzPct val="128571"/>
              <a:buFont typeface="Arial"/>
              <a:buChar char="•"/>
            </a:pPr>
            <a:r>
              <a:rPr lang="en-US" sz="6400" i="0" u="sng"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PO-related Reports</a:t>
            </a:r>
            <a:r>
              <a:rPr lang="en-US" sz="640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Purchase Order Detail Report for the month / Outstanding Purchase Order Detail Report and /Transaction Ledger-Vendor Activity / Vendor Listing</a:t>
            </a:r>
            <a:endParaRPr sz="6400" dirty="0">
              <a:latin typeface="Calibri" panose="020F0502020204030204" pitchFamily="34" charset="0"/>
              <a:ea typeface="Calibri" panose="020F0502020204030204" pitchFamily="34" charset="0"/>
              <a:cs typeface="Calibri" panose="020F0502020204030204" pitchFamily="34" charset="0"/>
              <a:sym typeface="Arial"/>
            </a:endParaRPr>
          </a:p>
          <a:p>
            <a:pPr marL="1143000" lvl="2" indent="-211455" algn="l" rtl="0">
              <a:lnSpc>
                <a:spcPct val="90000"/>
              </a:lnSpc>
              <a:spcBef>
                <a:spcPts val="580"/>
              </a:spcBef>
              <a:spcAft>
                <a:spcPts val="0"/>
              </a:spcAft>
              <a:buSzPct val="128571"/>
              <a:buFont typeface="Arial"/>
              <a:buChar char="•"/>
            </a:pPr>
            <a:r>
              <a:rPr lang="en-US" sz="6400" i="0" u="sng"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Disbursement-related Reports</a:t>
            </a:r>
            <a:r>
              <a:rPr lang="en-US" sz="640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Disbursement Detail / Outstanding Disbursement Summary Report / Disbursement Detail</a:t>
            </a:r>
            <a:endParaRPr sz="6400" dirty="0">
              <a:latin typeface="Calibri" panose="020F0502020204030204" pitchFamily="34" charset="0"/>
              <a:ea typeface="Calibri" panose="020F0502020204030204" pitchFamily="34" charset="0"/>
              <a:cs typeface="Calibri" panose="020F0502020204030204" pitchFamily="34" charset="0"/>
              <a:sym typeface="Arial"/>
            </a:endParaRPr>
          </a:p>
          <a:p>
            <a:pPr marL="1143000" lvl="2" indent="-211455" algn="l" rtl="0">
              <a:lnSpc>
                <a:spcPct val="90000"/>
              </a:lnSpc>
              <a:spcBef>
                <a:spcPts val="580"/>
              </a:spcBef>
              <a:spcAft>
                <a:spcPts val="0"/>
              </a:spcAft>
              <a:buSzPct val="128571"/>
              <a:buFont typeface="Arial"/>
              <a:buChar char="•"/>
            </a:pPr>
            <a:r>
              <a:rPr lang="en-US" sz="6400" i="0" u="sng"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Receipt-related Reports</a:t>
            </a:r>
            <a:r>
              <a:rPr lang="en-US" sz="640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endParaRPr sz="6400" dirty="0">
              <a:latin typeface="Calibri" panose="020F0502020204030204" pitchFamily="34" charset="0"/>
              <a:ea typeface="Calibri" panose="020F0502020204030204" pitchFamily="34" charset="0"/>
              <a:cs typeface="Calibri" panose="020F0502020204030204" pitchFamily="34" charset="0"/>
              <a:sym typeface="Arial"/>
            </a:endParaRPr>
          </a:p>
          <a:p>
            <a:pPr marL="1600200" lvl="3" indent="-211455" algn="l" rtl="0">
              <a:lnSpc>
                <a:spcPct val="90000"/>
              </a:lnSpc>
              <a:spcBef>
                <a:spcPts val="580"/>
              </a:spcBef>
              <a:spcAft>
                <a:spcPts val="0"/>
              </a:spcAft>
              <a:buSzPct val="128571"/>
              <a:buFont typeface="Arial"/>
              <a:buChar char="•"/>
            </a:pPr>
            <a:r>
              <a:rPr lang="en-US" sz="640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Receipt Ledger Report for the month / Reduction of Expenditure Ledger Report for the month</a:t>
            </a:r>
            <a:endParaRPr sz="6400" dirty="0">
              <a:latin typeface="Calibri" panose="020F0502020204030204" pitchFamily="34" charset="0"/>
              <a:ea typeface="Calibri" panose="020F0502020204030204" pitchFamily="34" charset="0"/>
              <a:cs typeface="Calibri" panose="020F0502020204030204" pitchFamily="34" charset="0"/>
              <a:sym typeface="Arial"/>
            </a:endParaRPr>
          </a:p>
          <a:p>
            <a:pPr marL="1600200" lvl="3" indent="-211455" algn="l" rtl="0">
              <a:lnSpc>
                <a:spcPct val="90000"/>
              </a:lnSpc>
              <a:spcBef>
                <a:spcPts val="580"/>
              </a:spcBef>
              <a:spcAft>
                <a:spcPts val="0"/>
              </a:spcAft>
              <a:buSzPct val="128571"/>
              <a:buFont typeface="Arial"/>
              <a:buChar char="•"/>
            </a:pPr>
            <a:r>
              <a:rPr lang="en-US" sz="640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Refund Ledger Report for the month / Void Refund Ledger Report</a:t>
            </a:r>
            <a:endParaRPr sz="6400" dirty="0">
              <a:latin typeface="Calibri" panose="020F0502020204030204" pitchFamily="34" charset="0"/>
              <a:ea typeface="Calibri" panose="020F0502020204030204" pitchFamily="34" charset="0"/>
              <a:cs typeface="Calibri" panose="020F0502020204030204" pitchFamily="34" charset="0"/>
              <a:sym typeface="Arial"/>
            </a:endParaRPr>
          </a:p>
          <a:p>
            <a:pPr marL="1143000" lvl="2" indent="-211455" algn="l" rtl="0">
              <a:lnSpc>
                <a:spcPct val="90000"/>
              </a:lnSpc>
              <a:spcBef>
                <a:spcPts val="580"/>
              </a:spcBef>
              <a:spcAft>
                <a:spcPts val="0"/>
              </a:spcAft>
              <a:buSzPct val="128571"/>
              <a:buFont typeface="Arial"/>
              <a:buChar char="•"/>
            </a:pPr>
            <a:r>
              <a:rPr lang="en-US" sz="64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Transfer Advance Summary / Fund to Fund Transfer Ledger Report</a:t>
            </a:r>
            <a:endParaRPr sz="6400" dirty="0">
              <a:latin typeface="Calibri" panose="020F0502020204030204" pitchFamily="34" charset="0"/>
              <a:ea typeface="Calibri" panose="020F0502020204030204" pitchFamily="34" charset="0"/>
              <a:cs typeface="Calibri" panose="020F0502020204030204" pitchFamily="34" charset="0"/>
              <a:sym typeface="Arial"/>
            </a:endParaRPr>
          </a:p>
          <a:p>
            <a:pPr marL="1143000" lvl="2" indent="-211455" algn="l" rtl="0">
              <a:lnSpc>
                <a:spcPct val="90000"/>
              </a:lnSpc>
              <a:spcBef>
                <a:spcPts val="580"/>
              </a:spcBef>
              <a:spcAft>
                <a:spcPts val="0"/>
              </a:spcAft>
              <a:buSzPct val="128571"/>
              <a:buFont typeface="Arial"/>
              <a:buChar char="•"/>
            </a:pPr>
            <a:r>
              <a:rPr lang="en-US" sz="640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User Listing AOS Extract</a:t>
            </a:r>
            <a:endParaRPr sz="6400" dirty="0">
              <a:latin typeface="Calibri" panose="020F0502020204030204" pitchFamily="34" charset="0"/>
              <a:ea typeface="Calibri" panose="020F0502020204030204" pitchFamily="34" charset="0"/>
              <a:cs typeface="Calibri" panose="020F0502020204030204" pitchFamily="34" charset="0"/>
              <a:sym typeface="Arial"/>
            </a:endParaRPr>
          </a:p>
          <a:p>
            <a:pPr marL="228600" lvl="0" indent="-76200" algn="l" rtl="0">
              <a:lnSpc>
                <a:spcPct val="90000"/>
              </a:lnSpc>
              <a:spcBef>
                <a:spcPts val="0"/>
              </a:spcBef>
              <a:spcAft>
                <a:spcPts val="0"/>
              </a:spcAft>
              <a:buClr>
                <a:schemeClr val="dk1"/>
              </a:buClr>
              <a:buSzPct val="96000"/>
              <a:buNone/>
            </a:pPr>
            <a:endParaRPr sz="2500" dirty="0"/>
          </a:p>
        </p:txBody>
      </p:sp>
      <p:sp>
        <p:nvSpPr>
          <p:cNvPr id="321" name="Google Shape;321;p30"/>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D403E677-1AA8-48B3-8814-C2B103C1D563}" type="datetime1">
              <a:rPr lang="en-US" smtClean="0"/>
              <a:t>11/28/2023</a:t>
            </a:fld>
            <a:endParaRPr dirty="0"/>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17"/>
        <p:cNvGrpSpPr/>
        <p:nvPr/>
      </p:nvGrpSpPr>
      <p:grpSpPr>
        <a:xfrm>
          <a:off x="0" y="0"/>
          <a:ext cx="0" cy="0"/>
          <a:chOff x="0" y="0"/>
          <a:chExt cx="0" cy="0"/>
        </a:xfrm>
      </p:grpSpPr>
      <p:sp>
        <p:nvSpPr>
          <p:cNvPr id="318" name="Google Shape;318;p30"/>
          <p:cNvSpPr/>
          <p:nvPr/>
        </p:nvSpPr>
        <p:spPr>
          <a:xfrm>
            <a:off x="546100" y="349250"/>
            <a:ext cx="10873837" cy="102960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19" name="Google Shape;319;p30"/>
          <p:cNvSpPr txBox="1">
            <a:spLocks noGrp="1"/>
          </p:cNvSpPr>
          <p:nvPr>
            <p:ph type="title"/>
          </p:nvPr>
        </p:nvSpPr>
        <p:spPr>
          <a:xfrm>
            <a:off x="546100" y="238125"/>
            <a:ext cx="10873837" cy="124320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Additional Reports </a:t>
            </a:r>
            <a:endParaRPr sz="4600" dirty="0">
              <a:solidFill>
                <a:srgbClr val="FFFFFF"/>
              </a:solidFill>
            </a:endParaRPr>
          </a:p>
        </p:txBody>
      </p:sp>
      <p:sp>
        <p:nvSpPr>
          <p:cNvPr id="320" name="Google Shape;320;p30"/>
          <p:cNvSpPr txBox="1">
            <a:spLocks noGrp="1"/>
          </p:cNvSpPr>
          <p:nvPr>
            <p:ph idx="1"/>
          </p:nvPr>
        </p:nvSpPr>
        <p:spPr>
          <a:xfrm>
            <a:off x="546101" y="1592454"/>
            <a:ext cx="10655352" cy="3298310"/>
          </a:xfrm>
          <a:prstGeom prst="rect">
            <a:avLst/>
          </a:prstGeom>
          <a:noFill/>
          <a:ln>
            <a:noFill/>
          </a:ln>
        </p:spPr>
        <p:txBody>
          <a:bodyPr spcFirstLastPara="1" wrap="square" lIns="91425" tIns="45700" rIns="91425" bIns="45700" anchor="ctr" anchorCtr="0">
            <a:normAutofit/>
          </a:bodyPr>
          <a:lstStyle/>
          <a:p>
            <a:pPr marL="457200" lvl="1" indent="0" algn="l" rtl="0">
              <a:lnSpc>
                <a:spcPct val="90000"/>
              </a:lnSpc>
              <a:spcBef>
                <a:spcPts val="580"/>
              </a:spcBef>
              <a:spcAft>
                <a:spcPts val="0"/>
              </a:spcAft>
              <a:buSzPct val="100000"/>
              <a:buNone/>
            </a:pPr>
            <a:r>
              <a:rPr lang="en-US" sz="300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Generate any optional reports that may not be included in the Monthly Report Bundle.  </a:t>
            </a:r>
          </a:p>
          <a:p>
            <a:pPr marL="457200" lvl="1" indent="0" algn="l" rtl="0">
              <a:lnSpc>
                <a:spcPct val="90000"/>
              </a:lnSpc>
              <a:spcBef>
                <a:spcPts val="580"/>
              </a:spcBef>
              <a:spcAft>
                <a:spcPts val="0"/>
              </a:spcAft>
              <a:buSzPct val="100000"/>
              <a:buNone/>
            </a:pP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lvl="1" indent="-457200">
              <a:spcBef>
                <a:spcPts val="580"/>
              </a:spcBef>
              <a:buSzPct val="100000"/>
            </a:pP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Spending Plan reports </a:t>
            </a:r>
          </a:p>
          <a:p>
            <a:pPr lvl="1" indent="-457200">
              <a:spcBef>
                <a:spcPts val="580"/>
              </a:spcBef>
              <a:buSzPct val="100000"/>
            </a:pPr>
            <a:endPar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lvl="1" indent="-457200">
              <a:spcBef>
                <a:spcPts val="580"/>
              </a:spcBef>
              <a:buSzPct val="100000"/>
            </a:pP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Any reports the district normally generates monthly</a:t>
            </a:r>
            <a:endParaRPr sz="3000" dirty="0">
              <a:latin typeface="Calibri" panose="020F0502020204030204" pitchFamily="34" charset="0"/>
              <a:ea typeface="Calibri" panose="020F0502020204030204" pitchFamily="34" charset="0"/>
              <a:cs typeface="Calibri" panose="020F0502020204030204" pitchFamily="34" charset="0"/>
              <a:sym typeface="Arial"/>
            </a:endParaRPr>
          </a:p>
          <a:p>
            <a:pPr marL="228600" lvl="0" indent="-76200" algn="l" rtl="0">
              <a:lnSpc>
                <a:spcPct val="90000"/>
              </a:lnSpc>
              <a:spcBef>
                <a:spcPts val="0"/>
              </a:spcBef>
              <a:spcAft>
                <a:spcPts val="0"/>
              </a:spcAft>
              <a:buClr>
                <a:schemeClr val="dk1"/>
              </a:buClr>
              <a:buSzPct val="96000"/>
              <a:buNone/>
            </a:pPr>
            <a:endParaRPr sz="2500" dirty="0"/>
          </a:p>
        </p:txBody>
      </p:sp>
      <p:sp>
        <p:nvSpPr>
          <p:cNvPr id="321" name="Google Shape;321;p30"/>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50ECD12A-DFDE-4EA9-AC3B-A7BEE2583F7B}" type="datetime1">
              <a:rPr lang="en-US" smtClean="0"/>
              <a:t>11/28/2023</a:t>
            </a:fld>
            <a:endParaRPr dirty="0"/>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spTree>
    <p:extLst>
      <p:ext uri="{BB962C8B-B14F-4D97-AF65-F5344CB8AC3E}">
        <p14:creationId xmlns:p14="http://schemas.microsoft.com/office/powerpoint/2010/main" val="627925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25"/>
        <p:cNvGrpSpPr/>
        <p:nvPr/>
      </p:nvGrpSpPr>
      <p:grpSpPr>
        <a:xfrm>
          <a:off x="0" y="0"/>
          <a:ext cx="0" cy="0"/>
          <a:chOff x="0" y="0"/>
          <a:chExt cx="0" cy="0"/>
        </a:xfrm>
      </p:grpSpPr>
      <p:sp>
        <p:nvSpPr>
          <p:cNvPr id="326" name="Google Shape;326;p39"/>
          <p:cNvSpPr/>
          <p:nvPr/>
        </p:nvSpPr>
        <p:spPr>
          <a:xfrm>
            <a:off x="546100" y="349250"/>
            <a:ext cx="11036300" cy="128605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30" name="Google Shape;330;p39"/>
          <p:cNvSpPr txBox="1">
            <a:spLocks noGrp="1"/>
          </p:cNvSpPr>
          <p:nvPr>
            <p:ph type="title"/>
          </p:nvPr>
        </p:nvSpPr>
        <p:spPr>
          <a:xfrm>
            <a:off x="838200" y="588169"/>
            <a:ext cx="10667400" cy="858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Calendar Year End Report Archive </a:t>
            </a:r>
            <a:endParaRPr sz="4600" dirty="0">
              <a:solidFill>
                <a:srgbClr val="FFFFFF"/>
              </a:solidFill>
            </a:endParaRPr>
          </a:p>
        </p:txBody>
      </p:sp>
      <p:sp>
        <p:nvSpPr>
          <p:cNvPr id="327" name="Google Shape;327;p39"/>
          <p:cNvSpPr txBox="1">
            <a:spLocks noGrp="1"/>
          </p:cNvSpPr>
          <p:nvPr>
            <p:ph idx="1"/>
          </p:nvPr>
        </p:nvSpPr>
        <p:spPr>
          <a:xfrm>
            <a:off x="381740" y="852256"/>
            <a:ext cx="11264160" cy="5869219"/>
          </a:xfrm>
          <a:prstGeom prst="rect">
            <a:avLst/>
          </a:prstGeom>
          <a:noFill/>
          <a:ln>
            <a:noFill/>
          </a:ln>
        </p:spPr>
        <p:txBody>
          <a:bodyPr spcFirstLastPara="1" wrap="square" lIns="91425" tIns="45700" rIns="91425" bIns="45700" anchor="ctr" anchorCtr="0">
            <a:noAutofit/>
          </a:bodyPr>
          <a:lstStyle/>
          <a:p>
            <a:pPr marL="609600" lvl="1" indent="0" algn="l" rtl="0">
              <a:lnSpc>
                <a:spcPct val="90000"/>
              </a:lnSpc>
              <a:spcBef>
                <a:spcPts val="0"/>
              </a:spcBef>
              <a:spcAft>
                <a:spcPts val="0"/>
              </a:spcAft>
              <a:buSzPts val="2400"/>
              <a:buNone/>
            </a:pPr>
            <a:r>
              <a:rPr lang="en-US" sz="2800" b="1" dirty="0"/>
              <a:t>Calendar Year End reports will be generated: </a:t>
            </a:r>
            <a:endParaRPr dirty="0"/>
          </a:p>
          <a:p>
            <a:pPr marL="228600" lvl="0" indent="-76200" algn="l" rtl="0">
              <a:lnSpc>
                <a:spcPct val="90000"/>
              </a:lnSpc>
              <a:spcBef>
                <a:spcPts val="0"/>
              </a:spcBef>
              <a:spcAft>
                <a:spcPts val="0"/>
              </a:spcAft>
              <a:buClr>
                <a:schemeClr val="dk1"/>
              </a:buClr>
              <a:buSzPts val="2400"/>
              <a:buNone/>
            </a:pPr>
            <a:endParaRPr sz="3600" b="1" dirty="0"/>
          </a:p>
          <a:p>
            <a:pPr marL="228600" lvl="0" indent="-76200" algn="l" rtl="0">
              <a:lnSpc>
                <a:spcPct val="90000"/>
              </a:lnSpc>
              <a:spcBef>
                <a:spcPts val="0"/>
              </a:spcBef>
              <a:spcAft>
                <a:spcPts val="0"/>
              </a:spcAft>
              <a:buClr>
                <a:schemeClr val="dk1"/>
              </a:buClr>
              <a:buSzPts val="2400"/>
              <a:buNone/>
            </a:pPr>
            <a:endParaRPr sz="3600" b="1" dirty="0"/>
          </a:p>
          <a:p>
            <a:pPr marL="228600" lvl="0" indent="-76200" algn="l" rtl="0">
              <a:lnSpc>
                <a:spcPct val="90000"/>
              </a:lnSpc>
              <a:spcBef>
                <a:spcPts val="0"/>
              </a:spcBef>
              <a:spcAft>
                <a:spcPts val="0"/>
              </a:spcAft>
              <a:buClr>
                <a:schemeClr val="dk1"/>
              </a:buClr>
              <a:buSzPts val="2400"/>
              <a:buNone/>
            </a:pPr>
            <a:endParaRPr sz="3600" b="1" dirty="0"/>
          </a:p>
          <a:p>
            <a:pPr marL="228600" lvl="0" indent="-76200" algn="l" rtl="0">
              <a:lnSpc>
                <a:spcPct val="90000"/>
              </a:lnSpc>
              <a:spcBef>
                <a:spcPts val="0"/>
              </a:spcBef>
              <a:spcAft>
                <a:spcPts val="0"/>
              </a:spcAft>
              <a:buClr>
                <a:schemeClr val="dk1"/>
              </a:buClr>
              <a:buSzPts val="2400"/>
              <a:buNone/>
            </a:pPr>
            <a:endParaRPr sz="3600" b="1" dirty="0"/>
          </a:p>
          <a:p>
            <a:pPr marL="228600" lvl="0" indent="-76200" algn="l" rtl="0">
              <a:lnSpc>
                <a:spcPct val="90000"/>
              </a:lnSpc>
              <a:spcBef>
                <a:spcPts val="0"/>
              </a:spcBef>
              <a:spcAft>
                <a:spcPts val="0"/>
              </a:spcAft>
              <a:buClr>
                <a:schemeClr val="dk1"/>
              </a:buClr>
              <a:buSzPts val="2400"/>
              <a:buNone/>
            </a:pPr>
            <a:endParaRPr sz="3600" b="1" dirty="0"/>
          </a:p>
          <a:p>
            <a:pPr marL="228600" lvl="0" indent="-76200" algn="l" rtl="0">
              <a:lnSpc>
                <a:spcPct val="90000"/>
              </a:lnSpc>
              <a:spcBef>
                <a:spcPts val="0"/>
              </a:spcBef>
              <a:spcAft>
                <a:spcPts val="0"/>
              </a:spcAft>
              <a:buClr>
                <a:schemeClr val="dk1"/>
              </a:buClr>
              <a:buSzPts val="2400"/>
              <a:buNone/>
            </a:pPr>
            <a:endParaRPr sz="3600" b="1" dirty="0"/>
          </a:p>
          <a:p>
            <a:pPr marL="228600" lvl="0" indent="-76200" algn="l" rtl="0">
              <a:lnSpc>
                <a:spcPct val="90000"/>
              </a:lnSpc>
              <a:spcBef>
                <a:spcPts val="0"/>
              </a:spcBef>
              <a:spcAft>
                <a:spcPts val="0"/>
              </a:spcAft>
              <a:buClr>
                <a:schemeClr val="dk1"/>
              </a:buClr>
              <a:buSzPts val="2400"/>
              <a:buNone/>
            </a:pPr>
            <a:endParaRPr sz="2400" dirty="0"/>
          </a:p>
        </p:txBody>
      </p:sp>
      <p:sp>
        <p:nvSpPr>
          <p:cNvPr id="328" name="Google Shape;328;p39"/>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4D330057-4A21-45F5-8343-997893FD7210}" type="datetime1">
              <a:rPr lang="en-US" smtClean="0"/>
              <a:t>11/28/2023</a:t>
            </a:fld>
            <a:endParaRPr dirty="0"/>
          </a:p>
        </p:txBody>
      </p:sp>
      <p:pic>
        <p:nvPicPr>
          <p:cNvPr id="329" name="Google Shape;329;p39"/>
          <p:cNvPicPr preferRelativeResize="0"/>
          <p:nvPr/>
        </p:nvPicPr>
        <p:blipFill rotWithShape="1">
          <a:blip r:embed="rId3">
            <a:alphaModFix/>
          </a:blip>
          <a:srcRect/>
          <a:stretch/>
        </p:blipFill>
        <p:spPr>
          <a:xfrm>
            <a:off x="3281374" y="2482107"/>
            <a:ext cx="5629275" cy="3800475"/>
          </a:xfrm>
          <a:prstGeom prst="rect">
            <a:avLst/>
          </a:prstGeom>
          <a:noFill/>
          <a:ln w="9525" cap="flat" cmpd="sng">
            <a:solidFill>
              <a:schemeClr val="accent1"/>
            </a:solidFill>
            <a:prstDash val="solid"/>
            <a:round/>
            <a:headEnd type="none" w="sm" len="sm"/>
            <a:tailEnd type="none" w="sm" len="sm"/>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34"/>
        <p:cNvGrpSpPr/>
        <p:nvPr/>
      </p:nvGrpSpPr>
      <p:grpSpPr>
        <a:xfrm>
          <a:off x="0" y="0"/>
          <a:ext cx="0" cy="0"/>
          <a:chOff x="0" y="0"/>
          <a:chExt cx="0" cy="0"/>
        </a:xfrm>
      </p:grpSpPr>
      <p:sp>
        <p:nvSpPr>
          <p:cNvPr id="335" name="Google Shape;335;p33"/>
          <p:cNvSpPr/>
          <p:nvPr/>
        </p:nvSpPr>
        <p:spPr>
          <a:xfrm>
            <a:off x="546100" y="349250"/>
            <a:ext cx="11036300" cy="128605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36" name="Google Shape;336;p33"/>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Calendar Year End Closing</a:t>
            </a:r>
            <a:endParaRPr sz="4600" dirty="0">
              <a:solidFill>
                <a:srgbClr val="FFFFFF"/>
              </a:solidFill>
            </a:endParaRPr>
          </a:p>
        </p:txBody>
      </p:sp>
      <p:sp>
        <p:nvSpPr>
          <p:cNvPr id="337" name="Google Shape;337;p33"/>
          <p:cNvSpPr txBox="1">
            <a:spLocks noGrp="1"/>
          </p:cNvSpPr>
          <p:nvPr>
            <p:ph idx="1"/>
          </p:nvPr>
        </p:nvSpPr>
        <p:spPr>
          <a:xfrm>
            <a:off x="609600" y="1807682"/>
            <a:ext cx="10972800" cy="4915721"/>
          </a:xfrm>
          <a:prstGeom prst="rect">
            <a:avLst/>
          </a:prstGeom>
          <a:noFill/>
          <a:ln>
            <a:noFill/>
          </a:ln>
        </p:spPr>
        <p:txBody>
          <a:bodyPr spcFirstLastPara="1" wrap="square" lIns="91425" tIns="45700" rIns="91425" bIns="45700" anchor="ctr" anchorCtr="0">
            <a:noAutofit/>
          </a:bodyPr>
          <a:lstStyle/>
          <a:p>
            <a:pPr marL="114300" lvl="0" indent="0" algn="l" rtl="0">
              <a:lnSpc>
                <a:spcPct val="90000"/>
              </a:lnSpc>
              <a:spcBef>
                <a:spcPts val="580"/>
              </a:spcBef>
              <a:spcAft>
                <a:spcPts val="0"/>
              </a:spcAft>
              <a:buSzPts val="1800"/>
              <a:buNone/>
            </a:pPr>
            <a:r>
              <a:rPr lang="en-US" sz="3000" b="1" i="0" u="none" strike="noStrike" dirty="0">
                <a:solidFill>
                  <a:srgbClr val="000000"/>
                </a:solidFill>
                <a:latin typeface="Calibri"/>
                <a:ea typeface="Calibri"/>
                <a:cs typeface="Calibri"/>
                <a:sym typeface="Calibri"/>
              </a:rPr>
              <a:t>Generate any additional Calendar Year End Reports </a:t>
            </a:r>
            <a:endParaRPr dirty="0"/>
          </a:p>
          <a:p>
            <a:pPr marL="914400" lvl="1" indent="-342900" algn="l" rtl="0">
              <a:lnSpc>
                <a:spcPct val="90000"/>
              </a:lnSpc>
              <a:spcBef>
                <a:spcPts val="580"/>
              </a:spcBef>
              <a:spcAft>
                <a:spcPts val="0"/>
              </a:spcAft>
              <a:buSzPts val="1800"/>
              <a:buChar char="•"/>
            </a:pPr>
            <a:r>
              <a:rPr lang="en-US" sz="2600" dirty="0">
                <a:solidFill>
                  <a:srgbClr val="000000"/>
                </a:solidFill>
                <a:latin typeface="Calibri"/>
                <a:ea typeface="Calibri"/>
                <a:cs typeface="Calibri"/>
                <a:sym typeface="Calibri"/>
              </a:rPr>
              <a:t>Custom reports</a:t>
            </a:r>
            <a:endParaRPr dirty="0"/>
          </a:p>
          <a:p>
            <a:pPr marL="914400" lvl="1" indent="-342900" algn="l" rtl="0">
              <a:lnSpc>
                <a:spcPct val="90000"/>
              </a:lnSpc>
              <a:spcBef>
                <a:spcPts val="580"/>
              </a:spcBef>
              <a:spcAft>
                <a:spcPts val="0"/>
              </a:spcAft>
              <a:buSzPts val="1800"/>
              <a:buChar char="•"/>
            </a:pPr>
            <a:r>
              <a:rPr lang="en-US" sz="2600" i="0" u="none" strike="noStrike" dirty="0">
                <a:solidFill>
                  <a:srgbClr val="000000"/>
                </a:solidFill>
                <a:latin typeface="Calibri"/>
                <a:ea typeface="Calibri"/>
                <a:cs typeface="Calibri"/>
                <a:sym typeface="Calibri"/>
              </a:rPr>
              <a:t>Proration Utility (i.e. for Workers Comp)</a:t>
            </a:r>
            <a:endParaRPr dirty="0"/>
          </a:p>
          <a:p>
            <a:pPr marL="914400" lvl="1" indent="-228600" algn="l" rtl="0">
              <a:lnSpc>
                <a:spcPct val="90000"/>
              </a:lnSpc>
              <a:spcBef>
                <a:spcPts val="580"/>
              </a:spcBef>
              <a:spcAft>
                <a:spcPts val="0"/>
              </a:spcAft>
              <a:buSzPts val="1800"/>
              <a:buNone/>
            </a:pPr>
            <a:endParaRPr sz="1500" i="0" u="none" strike="noStrike" dirty="0">
              <a:solidFill>
                <a:srgbClr val="000000"/>
              </a:solidFill>
              <a:latin typeface="Calibri"/>
              <a:ea typeface="Calibri"/>
              <a:cs typeface="Calibri"/>
              <a:sym typeface="Calibri"/>
            </a:endParaRPr>
          </a:p>
          <a:p>
            <a:pPr marL="114300" lvl="0" indent="0" algn="l" rtl="0">
              <a:lnSpc>
                <a:spcPct val="90000"/>
              </a:lnSpc>
              <a:spcBef>
                <a:spcPts val="580"/>
              </a:spcBef>
              <a:spcAft>
                <a:spcPts val="0"/>
              </a:spcAft>
              <a:buSzPts val="1800"/>
              <a:buNone/>
            </a:pPr>
            <a:r>
              <a:rPr lang="en-US" sz="3000" b="1" i="0" u="none" strike="noStrike" dirty="0">
                <a:solidFill>
                  <a:srgbClr val="000000"/>
                </a:solidFill>
                <a:latin typeface="Calibri"/>
                <a:ea typeface="Calibri"/>
                <a:cs typeface="Calibri"/>
                <a:sym typeface="Calibri"/>
              </a:rPr>
              <a:t>Proration Utility program </a:t>
            </a:r>
            <a:r>
              <a:rPr lang="en-US" sz="2400" b="0" i="0" u="none" strike="noStrike" dirty="0">
                <a:solidFill>
                  <a:srgbClr val="000000"/>
                </a:solidFill>
                <a:latin typeface="Calibri"/>
                <a:ea typeface="Calibri"/>
                <a:cs typeface="Calibri"/>
                <a:sym typeface="Calibri"/>
              </a:rPr>
              <a:t>generates a spreadsheet which may be used to assist in calculating prorated amounts for an expenditure.  </a:t>
            </a:r>
            <a:endParaRPr dirty="0"/>
          </a:p>
          <a:p>
            <a:pPr marL="914400" lvl="1" indent="-342900" algn="l" rtl="0">
              <a:lnSpc>
                <a:spcPct val="90000"/>
              </a:lnSpc>
              <a:spcBef>
                <a:spcPts val="580"/>
              </a:spcBef>
              <a:spcAft>
                <a:spcPts val="0"/>
              </a:spcAft>
              <a:buSzPts val="1800"/>
              <a:buChar char="•"/>
            </a:pPr>
            <a:r>
              <a:rPr lang="en-US" sz="2200" dirty="0">
                <a:solidFill>
                  <a:srgbClr val="000000"/>
                </a:solidFill>
                <a:latin typeface="Calibri"/>
                <a:ea typeface="Calibri"/>
                <a:cs typeface="Calibri"/>
                <a:sym typeface="Calibri"/>
              </a:rPr>
              <a:t>For example, t</a:t>
            </a:r>
            <a:r>
              <a:rPr lang="en-US" sz="2200" b="0" i="0" u="none" strike="noStrike" dirty="0">
                <a:solidFill>
                  <a:srgbClr val="000000"/>
                </a:solidFill>
                <a:latin typeface="Calibri"/>
                <a:ea typeface="Calibri"/>
                <a:cs typeface="Calibri"/>
                <a:sym typeface="Calibri"/>
              </a:rPr>
              <a:t>hese prorated amounts can be based on salaries paid, and prorated to their mapped benefit account for Workers Comp, Insurance, etc.   </a:t>
            </a:r>
            <a:endParaRPr dirty="0"/>
          </a:p>
          <a:p>
            <a:pPr marL="914400" lvl="1" indent="-228600" algn="l" rtl="0">
              <a:lnSpc>
                <a:spcPct val="90000"/>
              </a:lnSpc>
              <a:spcBef>
                <a:spcPts val="580"/>
              </a:spcBef>
              <a:spcAft>
                <a:spcPts val="0"/>
              </a:spcAft>
              <a:buSzPts val="1800"/>
              <a:buNone/>
            </a:pPr>
            <a:endParaRPr sz="2200" dirty="0">
              <a:solidFill>
                <a:srgbClr val="000000"/>
              </a:solidFill>
              <a:latin typeface="Calibri"/>
              <a:ea typeface="Calibri"/>
              <a:cs typeface="Calibri"/>
              <a:sym typeface="Calibri"/>
            </a:endParaRPr>
          </a:p>
          <a:p>
            <a:pPr marL="114300" lvl="0" indent="0" algn="l" rtl="0">
              <a:lnSpc>
                <a:spcPct val="90000"/>
              </a:lnSpc>
              <a:spcBef>
                <a:spcPts val="580"/>
              </a:spcBef>
              <a:spcAft>
                <a:spcPts val="0"/>
              </a:spcAft>
              <a:buSzPts val="1800"/>
              <a:buNone/>
            </a:pPr>
            <a:endParaRPr sz="1600" dirty="0">
              <a:latin typeface="Arial"/>
              <a:ea typeface="Arial"/>
              <a:cs typeface="Arial"/>
              <a:sym typeface="Arial"/>
            </a:endParaRPr>
          </a:p>
          <a:p>
            <a:pPr marL="114300" lvl="0" indent="0" algn="l" rtl="0">
              <a:lnSpc>
                <a:spcPct val="90000"/>
              </a:lnSpc>
              <a:spcBef>
                <a:spcPts val="580"/>
              </a:spcBef>
              <a:spcAft>
                <a:spcPts val="0"/>
              </a:spcAft>
              <a:buSzPts val="1800"/>
              <a:buNone/>
            </a:pPr>
            <a:endParaRPr sz="2400" dirty="0"/>
          </a:p>
        </p:txBody>
      </p:sp>
      <p:sp>
        <p:nvSpPr>
          <p:cNvPr id="338" name="Google Shape;338;p33"/>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27A3D4E3-BCC1-4344-B572-43596D6DDC56}" type="datetime1">
              <a:rPr lang="en-US" smtClean="0"/>
              <a:t>11/28/2023</a:t>
            </a:fld>
            <a:endParaRPr dirty="0"/>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4"/>
        <p:cNvGrpSpPr/>
        <p:nvPr/>
      </p:nvGrpSpPr>
      <p:grpSpPr>
        <a:xfrm>
          <a:off x="0" y="0"/>
          <a:ext cx="0" cy="0"/>
          <a:chOff x="0" y="0"/>
          <a:chExt cx="0" cy="0"/>
        </a:xfrm>
      </p:grpSpPr>
      <p:sp>
        <p:nvSpPr>
          <p:cNvPr id="95" name="Google Shape;95;p4"/>
          <p:cNvSpPr/>
          <p:nvPr/>
        </p:nvSpPr>
        <p:spPr>
          <a:xfrm>
            <a:off x="546100" y="349251"/>
            <a:ext cx="10963729" cy="106646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6" name="Google Shape;96;p4"/>
          <p:cNvSpPr txBox="1">
            <a:spLocks noGrp="1"/>
          </p:cNvSpPr>
          <p:nvPr>
            <p:ph type="title"/>
          </p:nvPr>
        </p:nvSpPr>
        <p:spPr>
          <a:xfrm>
            <a:off x="838200" y="588168"/>
            <a:ext cx="10807700" cy="106646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Due dates of Forms &amp; Instructions</a:t>
            </a:r>
            <a:br>
              <a:rPr lang="en-US" sz="4600" dirty="0">
                <a:solidFill>
                  <a:srgbClr val="FFFFFF"/>
                </a:solidFill>
              </a:rPr>
            </a:br>
            <a:r>
              <a:rPr lang="en-US" sz="3000" dirty="0">
                <a:solidFill>
                  <a:srgbClr val="FFFFFF"/>
                </a:solidFill>
              </a:rPr>
              <a:t> </a:t>
            </a:r>
            <a:endParaRPr sz="3000" dirty="0">
              <a:solidFill>
                <a:srgbClr val="FFFFFF"/>
              </a:solidFill>
            </a:endParaRPr>
          </a:p>
        </p:txBody>
      </p:sp>
      <p:sp>
        <p:nvSpPr>
          <p:cNvPr id="97" name="Google Shape;97;p4"/>
          <p:cNvSpPr txBox="1">
            <a:spLocks noGrp="1"/>
          </p:cNvSpPr>
          <p:nvPr>
            <p:ph idx="1"/>
          </p:nvPr>
        </p:nvSpPr>
        <p:spPr>
          <a:xfrm>
            <a:off x="546100" y="1460150"/>
            <a:ext cx="10641600" cy="4809600"/>
          </a:xfrm>
          <a:prstGeom prst="rect">
            <a:avLst/>
          </a:prstGeom>
          <a:noFill/>
          <a:ln>
            <a:noFill/>
          </a:ln>
        </p:spPr>
        <p:txBody>
          <a:bodyPr spcFirstLastPara="1" wrap="square" lIns="91425" tIns="45700" rIns="91425" bIns="45700" anchor="ctr" anchorCtr="0">
            <a:noAutofit/>
          </a:bodyPr>
          <a:lstStyle/>
          <a:p>
            <a:pPr marL="228600" lvl="0" indent="-76200" algn="l" rtl="0">
              <a:lnSpc>
                <a:spcPct val="100000"/>
              </a:lnSpc>
              <a:spcBef>
                <a:spcPts val="0"/>
              </a:spcBef>
              <a:spcAft>
                <a:spcPts val="0"/>
              </a:spcAft>
              <a:buClr>
                <a:schemeClr val="dk1"/>
              </a:buClr>
              <a:buSzPts val="2400"/>
              <a:buNone/>
            </a:pPr>
            <a:r>
              <a:rPr lang="en-US" sz="3000" b="1" i="0" dirty="0">
                <a:solidFill>
                  <a:schemeClr val="dk1"/>
                </a:solidFill>
                <a:latin typeface="Calibri"/>
                <a:ea typeface="Calibri"/>
                <a:cs typeface="Calibri"/>
                <a:sym typeface="Calibri"/>
              </a:rPr>
              <a:t>Filing of 1099 - NEC</a:t>
            </a:r>
            <a:endParaRPr dirty="0"/>
          </a:p>
          <a:p>
            <a:pPr marL="895350" lvl="1" indent="-285750" algn="l" rtl="0">
              <a:lnSpc>
                <a:spcPct val="100000"/>
              </a:lnSpc>
              <a:spcBef>
                <a:spcPts val="0"/>
              </a:spcBef>
              <a:spcAft>
                <a:spcPts val="0"/>
              </a:spcAft>
              <a:buSzPts val="2400"/>
              <a:buChar char="•"/>
            </a:pPr>
            <a:r>
              <a:rPr lang="en-US" sz="2200" dirty="0">
                <a:solidFill>
                  <a:srgbClr val="3F3F3F"/>
                </a:solidFill>
                <a:latin typeface="Calibri"/>
                <a:ea typeface="Calibri"/>
                <a:cs typeface="Calibri"/>
                <a:sym typeface="Calibri"/>
              </a:rPr>
              <a:t>	</a:t>
            </a:r>
            <a:r>
              <a:rPr lang="en-US" sz="2200" b="0" i="0" dirty="0">
                <a:solidFill>
                  <a:srgbClr val="3F3F3F"/>
                </a:solidFill>
                <a:latin typeface="Calibri"/>
                <a:ea typeface="Calibri"/>
                <a:cs typeface="Calibri"/>
                <a:sym typeface="Calibri"/>
              </a:rPr>
              <a:t>Filed with the IRS on paper or electronically January 31, 2024.</a:t>
            </a:r>
            <a:endParaRPr dirty="0"/>
          </a:p>
          <a:p>
            <a:pPr marL="609600" lvl="1" indent="0" algn="l" rtl="0">
              <a:lnSpc>
                <a:spcPct val="100000"/>
              </a:lnSpc>
              <a:spcBef>
                <a:spcPts val="0"/>
              </a:spcBef>
              <a:spcAft>
                <a:spcPts val="0"/>
              </a:spcAft>
              <a:buSzPts val="2400"/>
              <a:buNone/>
            </a:pPr>
            <a:endParaRPr sz="1500" b="0" i="0" dirty="0">
              <a:solidFill>
                <a:srgbClr val="3F3F3F"/>
              </a:solidFill>
              <a:latin typeface="Calibri"/>
              <a:ea typeface="Calibri"/>
              <a:cs typeface="Calibri"/>
              <a:sym typeface="Calibri"/>
            </a:endParaRPr>
          </a:p>
          <a:p>
            <a:pPr marL="895350" lvl="1" indent="-285750" algn="l" rtl="0">
              <a:lnSpc>
                <a:spcPct val="100000"/>
              </a:lnSpc>
              <a:spcBef>
                <a:spcPts val="0"/>
              </a:spcBef>
              <a:spcAft>
                <a:spcPts val="0"/>
              </a:spcAft>
              <a:buSzPts val="2400"/>
              <a:buChar char="•"/>
            </a:pPr>
            <a:r>
              <a:rPr lang="en-US" sz="2200" b="0" i="0" dirty="0">
                <a:solidFill>
                  <a:srgbClr val="3F3F3F"/>
                </a:solidFill>
                <a:latin typeface="Calibri"/>
                <a:ea typeface="Calibri"/>
                <a:cs typeface="Calibri"/>
                <a:sym typeface="Calibri"/>
              </a:rPr>
              <a:t>A copy of Form 1099-NEC should also be sent to your vendors and independent contractors by January 31, 2024.</a:t>
            </a:r>
            <a:endParaRPr dirty="0"/>
          </a:p>
          <a:p>
            <a:pPr marL="228600" lvl="0" indent="-76200" algn="l" rtl="0">
              <a:lnSpc>
                <a:spcPct val="100000"/>
              </a:lnSpc>
              <a:spcBef>
                <a:spcPts val="0"/>
              </a:spcBef>
              <a:spcAft>
                <a:spcPts val="0"/>
              </a:spcAft>
              <a:buClr>
                <a:schemeClr val="dk1"/>
              </a:buClr>
              <a:buSzPts val="2400"/>
              <a:buNone/>
            </a:pPr>
            <a:endParaRPr sz="1000" b="1" i="0" dirty="0">
              <a:solidFill>
                <a:schemeClr val="dk1"/>
              </a:solidFill>
              <a:latin typeface="Calibri"/>
              <a:ea typeface="Calibri"/>
              <a:cs typeface="Calibri"/>
              <a:sym typeface="Calibri"/>
            </a:endParaRPr>
          </a:p>
          <a:p>
            <a:pPr marL="228600" lvl="0" indent="-76200" algn="l" rtl="0">
              <a:lnSpc>
                <a:spcPct val="100000"/>
              </a:lnSpc>
              <a:spcBef>
                <a:spcPts val="0"/>
              </a:spcBef>
              <a:spcAft>
                <a:spcPts val="0"/>
              </a:spcAft>
              <a:buClr>
                <a:schemeClr val="dk1"/>
              </a:buClr>
              <a:buSzPts val="2400"/>
              <a:buNone/>
            </a:pPr>
            <a:r>
              <a:rPr lang="en-US" sz="3000" b="1" i="0" dirty="0">
                <a:solidFill>
                  <a:schemeClr val="dk1"/>
                </a:solidFill>
                <a:latin typeface="Calibri"/>
                <a:ea typeface="Calibri"/>
                <a:cs typeface="Calibri"/>
                <a:sym typeface="Calibri"/>
              </a:rPr>
              <a:t>Filing of 1099-MISC</a:t>
            </a:r>
            <a:endParaRPr dirty="0"/>
          </a:p>
          <a:p>
            <a:pPr marL="895350" lvl="1" indent="-285750" algn="l" rtl="0">
              <a:lnSpc>
                <a:spcPct val="100000"/>
              </a:lnSpc>
              <a:spcBef>
                <a:spcPts val="0"/>
              </a:spcBef>
              <a:spcAft>
                <a:spcPts val="0"/>
              </a:spcAft>
              <a:buSzPts val="2400"/>
              <a:buChar char="•"/>
            </a:pPr>
            <a:r>
              <a:rPr lang="en-US" sz="2200" dirty="0">
                <a:solidFill>
                  <a:srgbClr val="3F3F3F"/>
                </a:solidFill>
                <a:latin typeface="Calibri"/>
                <a:ea typeface="Calibri"/>
                <a:cs typeface="Calibri"/>
                <a:sym typeface="Calibri"/>
              </a:rPr>
              <a:t>Filed with the IRS </a:t>
            </a:r>
            <a:r>
              <a:rPr lang="en-US" sz="2200" u="sng" dirty="0">
                <a:solidFill>
                  <a:srgbClr val="3F3F3F"/>
                </a:solidFill>
                <a:latin typeface="Calibri"/>
                <a:ea typeface="Calibri"/>
                <a:cs typeface="Calibri"/>
                <a:sym typeface="Calibri"/>
              </a:rPr>
              <a:t>electronically</a:t>
            </a:r>
            <a:r>
              <a:rPr lang="en-US" sz="2200" dirty="0">
                <a:solidFill>
                  <a:srgbClr val="3F3F3F"/>
                </a:solidFill>
                <a:latin typeface="Calibri"/>
                <a:ea typeface="Calibri"/>
                <a:cs typeface="Calibri"/>
                <a:sym typeface="Calibri"/>
              </a:rPr>
              <a:t> by </a:t>
            </a:r>
            <a:r>
              <a:rPr lang="en-US" sz="2200" dirty="0">
                <a:solidFill>
                  <a:srgbClr val="3F3F3F"/>
                </a:solidFill>
              </a:rPr>
              <a:t>March 31, 2024.</a:t>
            </a:r>
            <a:endParaRPr dirty="0"/>
          </a:p>
          <a:p>
            <a:pPr marL="895350" lvl="1" indent="-133350" algn="l" rtl="0">
              <a:lnSpc>
                <a:spcPct val="100000"/>
              </a:lnSpc>
              <a:spcBef>
                <a:spcPts val="0"/>
              </a:spcBef>
              <a:spcAft>
                <a:spcPts val="0"/>
              </a:spcAft>
              <a:buSzPts val="2400"/>
              <a:buNone/>
            </a:pPr>
            <a:endParaRPr sz="1500" b="0" i="0" dirty="0">
              <a:solidFill>
                <a:srgbClr val="3F3F3F"/>
              </a:solidFill>
              <a:latin typeface="Calibri"/>
              <a:ea typeface="Calibri"/>
              <a:cs typeface="Calibri"/>
              <a:sym typeface="Calibri"/>
            </a:endParaRPr>
          </a:p>
          <a:p>
            <a:pPr marL="895350" lvl="1" indent="-285750" algn="r" rtl="0">
              <a:lnSpc>
                <a:spcPct val="100000"/>
              </a:lnSpc>
              <a:spcBef>
                <a:spcPts val="0"/>
              </a:spcBef>
              <a:spcAft>
                <a:spcPts val="0"/>
              </a:spcAft>
              <a:buSzPts val="2400"/>
              <a:buChar char="•"/>
            </a:pPr>
            <a:r>
              <a:rPr lang="en-US" sz="2200" b="0" i="0" dirty="0">
                <a:solidFill>
                  <a:srgbClr val="3F3F3F"/>
                </a:solidFill>
                <a:latin typeface="Calibri"/>
                <a:ea typeface="Calibri"/>
                <a:cs typeface="Calibri"/>
                <a:sym typeface="Calibri"/>
              </a:rPr>
              <a:t>A copy of Form 1099-MISC should be sent to the MISC recipients by Jan. 31, 2024.</a:t>
            </a:r>
            <a:endParaRPr dirty="0"/>
          </a:p>
          <a:p>
            <a:pPr marL="114300" lvl="0" indent="0" algn="l" rtl="0">
              <a:lnSpc>
                <a:spcPct val="100000"/>
              </a:lnSpc>
              <a:spcBef>
                <a:spcPts val="1000"/>
              </a:spcBef>
              <a:spcAft>
                <a:spcPts val="0"/>
              </a:spcAft>
              <a:buSzPts val="1800"/>
              <a:buNone/>
            </a:pPr>
            <a:r>
              <a:rPr lang="en-US" sz="3000" b="1" dirty="0">
                <a:solidFill>
                  <a:srgbClr val="222222"/>
                </a:solidFill>
              </a:rPr>
              <a:t>General Instructions for Certain Information Returns</a:t>
            </a:r>
            <a:endParaRPr sz="3000" b="1" dirty="0">
              <a:solidFill>
                <a:srgbClr val="222222"/>
              </a:solidFill>
              <a:latin typeface="Calibri"/>
              <a:ea typeface="Calibri"/>
              <a:cs typeface="Calibri"/>
              <a:sym typeface="Calibri"/>
            </a:endParaRPr>
          </a:p>
          <a:p>
            <a:pPr marL="1028700" lvl="2" indent="0" algn="l" rtl="0">
              <a:lnSpc>
                <a:spcPct val="100000"/>
              </a:lnSpc>
              <a:spcBef>
                <a:spcPts val="500"/>
              </a:spcBef>
              <a:spcAft>
                <a:spcPts val="0"/>
              </a:spcAft>
              <a:buSzPts val="1800"/>
              <a:buNone/>
            </a:pPr>
            <a:r>
              <a:rPr lang="en-US" sz="2200" u="sng" dirty="0">
                <a:solidFill>
                  <a:schemeClr val="hlink"/>
                </a:solidFill>
                <a:hlinkClick r:id="rId3"/>
              </a:rPr>
              <a:t>https://www.irs.gov/instructions/i1099gi</a:t>
            </a:r>
            <a:endParaRPr sz="2200" dirty="0"/>
          </a:p>
          <a:p>
            <a:pPr marL="1028700" lvl="2" indent="0" algn="l" rtl="0">
              <a:lnSpc>
                <a:spcPct val="100000"/>
              </a:lnSpc>
              <a:spcBef>
                <a:spcPts val="500"/>
              </a:spcBef>
              <a:spcAft>
                <a:spcPts val="0"/>
              </a:spcAft>
              <a:buSzPts val="1800"/>
              <a:buNone/>
            </a:pPr>
            <a:endParaRPr sz="2000" dirty="0">
              <a:solidFill>
                <a:srgbClr val="222222"/>
              </a:solidFill>
              <a:latin typeface="Calibri"/>
              <a:ea typeface="Calibri"/>
              <a:cs typeface="Calibri"/>
              <a:sym typeface="Calibri"/>
            </a:endParaRPr>
          </a:p>
        </p:txBody>
      </p:sp>
      <p:sp>
        <p:nvSpPr>
          <p:cNvPr id="98" name="Google Shape;98;p4"/>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6DDFEA17-0339-4C31-9486-9E7C7D83C80C}" type="datetime1">
              <a:rPr lang="en-US" smtClean="0"/>
              <a:t>11/28/2023</a:t>
            </a:fld>
            <a:endParaRPr dirty="0"/>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42"/>
        <p:cNvGrpSpPr/>
        <p:nvPr/>
      </p:nvGrpSpPr>
      <p:grpSpPr>
        <a:xfrm>
          <a:off x="0" y="0"/>
          <a:ext cx="0" cy="0"/>
          <a:chOff x="0" y="0"/>
          <a:chExt cx="0" cy="0"/>
        </a:xfrm>
      </p:grpSpPr>
      <p:sp>
        <p:nvSpPr>
          <p:cNvPr id="343" name="Google Shape;343;p38"/>
          <p:cNvSpPr/>
          <p:nvPr/>
        </p:nvSpPr>
        <p:spPr>
          <a:xfrm>
            <a:off x="546100" y="349250"/>
            <a:ext cx="11036300" cy="119674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44" name="Google Shape;344;p38"/>
          <p:cNvSpPr txBox="1">
            <a:spLocks noGrp="1"/>
          </p:cNvSpPr>
          <p:nvPr>
            <p:ph type="title"/>
          </p:nvPr>
        </p:nvSpPr>
        <p:spPr>
          <a:xfrm>
            <a:off x="838200" y="588169"/>
            <a:ext cx="10667260" cy="85889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Calendar Year Report Archive </a:t>
            </a:r>
            <a:endParaRPr sz="4600" dirty="0">
              <a:solidFill>
                <a:srgbClr val="FFFFFF"/>
              </a:solidFill>
            </a:endParaRPr>
          </a:p>
        </p:txBody>
      </p:sp>
      <p:sp>
        <p:nvSpPr>
          <p:cNvPr id="345" name="Google Shape;345;p38"/>
          <p:cNvSpPr txBox="1">
            <a:spLocks noGrp="1"/>
          </p:cNvSpPr>
          <p:nvPr>
            <p:ph idx="1"/>
          </p:nvPr>
        </p:nvSpPr>
        <p:spPr>
          <a:xfrm>
            <a:off x="609600" y="1685979"/>
            <a:ext cx="10664952" cy="5035496"/>
          </a:xfrm>
          <a:prstGeom prst="rect">
            <a:avLst/>
          </a:prstGeom>
          <a:noFill/>
          <a:ln>
            <a:noFill/>
          </a:ln>
        </p:spPr>
        <p:txBody>
          <a:bodyPr spcFirstLastPara="1" wrap="square" lIns="91425" tIns="45700" rIns="91425" bIns="45700" anchor="ctr" anchorCtr="0">
            <a:noAutofit/>
          </a:bodyPr>
          <a:lstStyle/>
          <a:p>
            <a:pPr marL="95250" indent="0">
              <a:spcBef>
                <a:spcPts val="0"/>
              </a:spcBef>
              <a:buSzPts val="2100"/>
              <a:buNone/>
            </a:pPr>
            <a:r>
              <a:rPr lang="en-US" dirty="0"/>
              <a:t>Calendar Year Report Archive also stores:  </a:t>
            </a:r>
          </a:p>
          <a:p>
            <a:pPr marL="95250" indent="0" algn="ctr">
              <a:spcBef>
                <a:spcPts val="0"/>
              </a:spcBef>
              <a:buSzPts val="2100"/>
              <a:buNone/>
            </a:pPr>
            <a:r>
              <a:rPr lang="en-US" dirty="0"/>
              <a:t>  </a:t>
            </a:r>
          </a:p>
          <a:p>
            <a:pPr marL="895350" lvl="1">
              <a:spcBef>
                <a:spcPts val="0"/>
              </a:spcBef>
              <a:buSzPts val="2100"/>
            </a:pPr>
            <a:r>
              <a:rPr lang="en-US" sz="2800" b="1" dirty="0"/>
              <a:t>1099 Extract Options </a:t>
            </a:r>
            <a:r>
              <a:rPr lang="en-US" sz="2800" dirty="0"/>
              <a:t>generated by user:</a:t>
            </a:r>
          </a:p>
          <a:p>
            <a:pPr marL="1352550" lvl="2">
              <a:spcBef>
                <a:spcPts val="0"/>
              </a:spcBef>
              <a:buSzPts val="2100"/>
            </a:pPr>
            <a:r>
              <a:rPr lang="en-US" sz="2800" dirty="0" smtClean="0"/>
              <a:t>IRS </a:t>
            </a:r>
            <a:r>
              <a:rPr lang="en-US" sz="2800" dirty="0"/>
              <a:t>Submission Extract File (TAP)</a:t>
            </a:r>
          </a:p>
          <a:p>
            <a:pPr marL="1352550" lvl="2">
              <a:spcBef>
                <a:spcPts val="0"/>
              </a:spcBef>
              <a:buSzPts val="2100"/>
            </a:pPr>
            <a:r>
              <a:rPr lang="en-US" sz="2800" dirty="0"/>
              <a:t>Reference or Printer/Sealer (PDF) copies </a:t>
            </a:r>
          </a:p>
          <a:p>
            <a:pPr marL="1352550" lvl="2">
              <a:spcBef>
                <a:spcPts val="0"/>
              </a:spcBef>
              <a:buSzPts val="2100"/>
            </a:pPr>
            <a:r>
              <a:rPr lang="en-US" sz="2800" dirty="0" smtClean="0"/>
              <a:t>1099 </a:t>
            </a:r>
            <a:r>
              <a:rPr lang="en-US" sz="2800" dirty="0"/>
              <a:t>Report (pdf)</a:t>
            </a:r>
          </a:p>
          <a:p>
            <a:pPr marL="552450" lvl="1" indent="0">
              <a:spcBef>
                <a:spcPts val="0"/>
              </a:spcBef>
              <a:buSzPts val="2100"/>
              <a:buNone/>
            </a:pPr>
            <a:endParaRPr lang="en-US" sz="2300" dirty="0"/>
          </a:p>
          <a:p>
            <a:pPr marL="552450" lvl="1" indent="0">
              <a:spcBef>
                <a:spcPts val="0"/>
              </a:spcBef>
              <a:buSzPts val="2100"/>
              <a:buNone/>
            </a:pPr>
            <a:endParaRPr lang="en-US" sz="2300" dirty="0"/>
          </a:p>
          <a:p>
            <a:pPr marL="552450" lvl="1" indent="0">
              <a:spcBef>
                <a:spcPts val="0"/>
              </a:spcBef>
              <a:buSzPts val="2100"/>
              <a:buNone/>
            </a:pPr>
            <a:endParaRPr sz="2400" dirty="0"/>
          </a:p>
        </p:txBody>
      </p:sp>
      <p:sp>
        <p:nvSpPr>
          <p:cNvPr id="346" name="Google Shape;346;p38"/>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1E67DFF9-F343-461A-B7C4-934F5278C3B1}" type="datetime1">
              <a:rPr lang="en-US" smtClean="0"/>
              <a:t>11/28/2023</a:t>
            </a:fld>
            <a:endParaRPr dirty="0"/>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51"/>
        <p:cNvGrpSpPr/>
        <p:nvPr/>
      </p:nvGrpSpPr>
      <p:grpSpPr>
        <a:xfrm>
          <a:off x="0" y="0"/>
          <a:ext cx="0" cy="0"/>
          <a:chOff x="0" y="0"/>
          <a:chExt cx="0" cy="0"/>
        </a:xfrm>
      </p:grpSpPr>
      <p:sp>
        <p:nvSpPr>
          <p:cNvPr id="352" name="Google Shape;352;p37"/>
          <p:cNvSpPr txBox="1">
            <a:spLocks noGrp="1"/>
          </p:cNvSpPr>
          <p:nvPr>
            <p:ph type="title"/>
          </p:nvPr>
        </p:nvSpPr>
        <p:spPr>
          <a:xfrm>
            <a:off x="838199" y="321991"/>
            <a:ext cx="10162033" cy="127692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1099 Extracts</a:t>
            </a:r>
            <a:endParaRPr sz="4600" dirty="0">
              <a:solidFill>
                <a:srgbClr val="FFFFFF"/>
              </a:solidFill>
            </a:endParaRPr>
          </a:p>
        </p:txBody>
      </p:sp>
      <p:sp>
        <p:nvSpPr>
          <p:cNvPr id="353" name="Google Shape;353;p37"/>
          <p:cNvSpPr txBox="1">
            <a:spLocks noGrp="1"/>
          </p:cNvSpPr>
          <p:nvPr>
            <p:ph idx="1"/>
          </p:nvPr>
        </p:nvSpPr>
        <p:spPr>
          <a:xfrm>
            <a:off x="546100" y="1626173"/>
            <a:ext cx="10920475" cy="4770263"/>
          </a:xfrm>
          <a:prstGeom prst="rect">
            <a:avLst/>
          </a:prstGeom>
          <a:noFill/>
          <a:ln>
            <a:noFill/>
          </a:ln>
        </p:spPr>
        <p:txBody>
          <a:bodyPr spcFirstLastPara="1" wrap="square" lIns="91425" tIns="45700" rIns="91425" bIns="45700" anchor="ctr" anchorCtr="0">
            <a:noAutofit/>
          </a:bodyPr>
          <a:lstStyle/>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a:p>
            <a:pPr marL="171450" lvl="0" indent="0" algn="l" rtl="0">
              <a:lnSpc>
                <a:spcPct val="90000"/>
              </a:lnSpc>
              <a:spcBef>
                <a:spcPts val="0"/>
              </a:spcBef>
              <a:spcAft>
                <a:spcPts val="0"/>
              </a:spcAft>
              <a:buSzPts val="2100"/>
              <a:buNone/>
            </a:pPr>
            <a:endParaRPr sz="2400" dirty="0">
              <a:latin typeface="Arial"/>
              <a:ea typeface="Arial"/>
              <a:cs typeface="Arial"/>
              <a:sym typeface="Arial"/>
            </a:endParaRPr>
          </a:p>
          <a:p>
            <a:pPr marL="1371600" lvl="2" indent="-285750" algn="l" rtl="0">
              <a:lnSpc>
                <a:spcPct val="100000"/>
              </a:lnSpc>
              <a:spcBef>
                <a:spcPts val="0"/>
              </a:spcBef>
              <a:spcAft>
                <a:spcPts val="0"/>
              </a:spcAft>
              <a:buSzPts val="2100"/>
              <a:buChar char="•"/>
            </a:pPr>
            <a:endParaRPr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p:txBody>
      </p:sp>
      <p:sp>
        <p:nvSpPr>
          <p:cNvPr id="354" name="Google Shape;354;p37"/>
          <p:cNvSpPr txBox="1">
            <a:spLocks noGrp="1"/>
          </p:cNvSpPr>
          <p:nvPr>
            <p:ph type="dt" sz="half" idx="10"/>
          </p:nvPr>
        </p:nvSpPr>
        <p:spPr>
          <a:xfrm>
            <a:off x="978425" y="6432825"/>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9C2C50DF-BD5C-4D6A-A064-041E7042737B}" type="datetime1">
              <a:rPr lang="en-US" smtClean="0"/>
              <a:t>11/28/2023</a:t>
            </a:fld>
            <a:endParaRPr dirty="0"/>
          </a:p>
        </p:txBody>
      </p:sp>
      <p:sp>
        <p:nvSpPr>
          <p:cNvPr id="355" name="Google Shape;355;p37"/>
          <p:cNvSpPr/>
          <p:nvPr/>
        </p:nvSpPr>
        <p:spPr>
          <a:xfrm>
            <a:off x="546100" y="349250"/>
            <a:ext cx="11001900" cy="12498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chemeClr val="lt1"/>
                </a:solidFill>
                <a:latin typeface="Calibri"/>
                <a:ea typeface="Calibri"/>
                <a:cs typeface="Calibri"/>
                <a:sym typeface="Calibri"/>
              </a:rPr>
              <a:t>Once all 1099 data is verified, balanced 					        and complete . . .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356" name="Google Shape;356;p37"/>
          <p:cNvPicPr preferRelativeResize="0"/>
          <p:nvPr/>
        </p:nvPicPr>
        <p:blipFill rotWithShape="1">
          <a:blip r:embed="rId3">
            <a:alphaModFix/>
          </a:blip>
          <a:srcRect/>
          <a:stretch/>
        </p:blipFill>
        <p:spPr>
          <a:xfrm>
            <a:off x="7683525" y="868250"/>
            <a:ext cx="3316700" cy="5306726"/>
          </a:xfrm>
          <a:prstGeom prst="rect">
            <a:avLst/>
          </a:prstGeom>
          <a:noFill/>
          <a:ln w="9525" cap="flat" cmpd="sng">
            <a:solidFill>
              <a:schemeClr val="accent1"/>
            </a:solidFill>
            <a:prstDash val="solid"/>
            <a:round/>
            <a:headEnd type="none" w="sm" len="sm"/>
            <a:tailEnd type="none" w="sm" len="sm"/>
          </a:ln>
        </p:spPr>
      </p:pic>
      <p:pic>
        <p:nvPicPr>
          <p:cNvPr id="357" name="Google Shape;357;p37"/>
          <p:cNvPicPr preferRelativeResize="0"/>
          <p:nvPr/>
        </p:nvPicPr>
        <p:blipFill>
          <a:blip r:embed="rId4">
            <a:alphaModFix/>
          </a:blip>
          <a:stretch>
            <a:fillRect/>
          </a:stretch>
        </p:blipFill>
        <p:spPr>
          <a:xfrm>
            <a:off x="546100" y="1635300"/>
            <a:ext cx="7105650" cy="4362450"/>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70"/>
        <p:cNvGrpSpPr/>
        <p:nvPr/>
      </p:nvGrpSpPr>
      <p:grpSpPr>
        <a:xfrm>
          <a:off x="0" y="0"/>
          <a:ext cx="0" cy="0"/>
          <a:chOff x="0" y="0"/>
          <a:chExt cx="0" cy="0"/>
        </a:xfrm>
      </p:grpSpPr>
      <p:sp>
        <p:nvSpPr>
          <p:cNvPr id="371" name="Google Shape;371;g186ba140a05_1_31"/>
          <p:cNvSpPr/>
          <p:nvPr/>
        </p:nvSpPr>
        <p:spPr>
          <a:xfrm>
            <a:off x="546100" y="349250"/>
            <a:ext cx="11036400" cy="12861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74" name="Google Shape;374;g186ba140a05_1_31"/>
          <p:cNvSpPr txBox="1">
            <a:spLocks noGrp="1"/>
          </p:cNvSpPr>
          <p:nvPr>
            <p:ph type="title"/>
          </p:nvPr>
        </p:nvSpPr>
        <p:spPr>
          <a:xfrm>
            <a:off x="838200" y="588169"/>
            <a:ext cx="10667400" cy="858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1099-NEC and 1099-MISC Forms </a:t>
            </a:r>
            <a:endParaRPr sz="4600" dirty="0">
              <a:solidFill>
                <a:srgbClr val="FFFFFF"/>
              </a:solidFill>
            </a:endParaRPr>
          </a:p>
        </p:txBody>
      </p:sp>
      <p:sp>
        <p:nvSpPr>
          <p:cNvPr id="372" name="Google Shape;372;g186ba140a05_1_31"/>
          <p:cNvSpPr txBox="1">
            <a:spLocks noGrp="1"/>
          </p:cNvSpPr>
          <p:nvPr>
            <p:ph idx="1"/>
          </p:nvPr>
        </p:nvSpPr>
        <p:spPr>
          <a:xfrm>
            <a:off x="577800" y="1635350"/>
            <a:ext cx="11036400" cy="48339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Char char="•"/>
            </a:pPr>
            <a:r>
              <a:rPr lang="en-US" b="1" dirty="0"/>
              <a:t>Generate Printed Forms:</a:t>
            </a:r>
            <a:endParaRPr dirty="0"/>
          </a:p>
          <a:p>
            <a:pPr marL="914400" lvl="1" indent="-342900" algn="l" rtl="0">
              <a:lnSpc>
                <a:spcPct val="150000"/>
              </a:lnSpc>
              <a:spcBef>
                <a:spcPts val="0"/>
              </a:spcBef>
              <a:spcAft>
                <a:spcPts val="0"/>
              </a:spcAft>
              <a:buSzPts val="1800"/>
              <a:buChar char="•"/>
            </a:pPr>
            <a:r>
              <a:rPr lang="en-US" dirty="0"/>
              <a:t>Directly from the USAS Application.</a:t>
            </a:r>
            <a:endParaRPr dirty="0"/>
          </a:p>
          <a:p>
            <a:pPr marL="457200" marR="0" lvl="0" indent="-342900" algn="l" rtl="0">
              <a:lnSpc>
                <a:spcPct val="150000"/>
              </a:lnSpc>
              <a:spcBef>
                <a:spcPts val="0"/>
              </a:spcBef>
              <a:spcAft>
                <a:spcPts val="0"/>
              </a:spcAft>
              <a:buSzPts val="1800"/>
              <a:buChar char="•"/>
            </a:pPr>
            <a:r>
              <a:rPr lang="en-US" b="1" dirty="0" smtClean="0"/>
              <a:t>Generate </a:t>
            </a:r>
            <a:r>
              <a:rPr lang="en-US" b="1" dirty="0"/>
              <a:t>Submission File to IRS</a:t>
            </a:r>
            <a:endParaRPr b="1" dirty="0"/>
          </a:p>
          <a:p>
            <a:pPr marL="914400" lvl="1" indent="-342900" algn="l" rtl="0">
              <a:lnSpc>
                <a:spcPct val="150000"/>
              </a:lnSpc>
              <a:spcBef>
                <a:spcPts val="0"/>
              </a:spcBef>
              <a:spcAft>
                <a:spcPts val="0"/>
              </a:spcAft>
              <a:buSzPts val="1800"/>
              <a:buChar char="•"/>
            </a:pPr>
            <a:r>
              <a:rPr lang="en-US" dirty="0" smtClean="0"/>
              <a:t>NEOMIN</a:t>
            </a:r>
            <a:endParaRPr dirty="0"/>
          </a:p>
          <a:p>
            <a:pPr marL="0" lvl="0" indent="0" algn="l" rtl="0">
              <a:lnSpc>
                <a:spcPct val="90000"/>
              </a:lnSpc>
              <a:spcBef>
                <a:spcPts val="0"/>
              </a:spcBef>
              <a:spcAft>
                <a:spcPts val="0"/>
              </a:spcAft>
              <a:buSzPts val="1800"/>
              <a:buNone/>
            </a:pPr>
            <a:endParaRPr sz="2000" dirty="0"/>
          </a:p>
          <a:p>
            <a:pPr marL="0" lvl="0" indent="0" algn="l" rtl="0">
              <a:lnSpc>
                <a:spcPct val="90000"/>
              </a:lnSpc>
              <a:spcBef>
                <a:spcPts val="0"/>
              </a:spcBef>
              <a:spcAft>
                <a:spcPts val="0"/>
              </a:spcAft>
              <a:buSzPts val="1800"/>
              <a:buNone/>
            </a:pPr>
            <a:r>
              <a:rPr lang="en-US" sz="2000" dirty="0"/>
              <a:t>Note: </a:t>
            </a:r>
            <a:endParaRPr dirty="0"/>
          </a:p>
          <a:p>
            <a:pPr marL="342900" lvl="0" indent="-342900" algn="l" rtl="0">
              <a:lnSpc>
                <a:spcPct val="90000"/>
              </a:lnSpc>
              <a:spcBef>
                <a:spcPts val="0"/>
              </a:spcBef>
              <a:spcAft>
                <a:spcPts val="0"/>
              </a:spcAft>
              <a:buSzPts val="1800"/>
              <a:buChar char="•"/>
            </a:pPr>
            <a:r>
              <a:rPr lang="en-US" sz="2000" dirty="0"/>
              <a:t>The submission and print files can be generated as part of the CYE Close process. They will be sent to the Calendar Year Reports Archive when the 1099 Extract is run. </a:t>
            </a:r>
            <a:endParaRPr dirty="0"/>
          </a:p>
          <a:p>
            <a:pPr marL="342900" lvl="0" indent="-228600" algn="l" rtl="0">
              <a:lnSpc>
                <a:spcPct val="90000"/>
              </a:lnSpc>
              <a:spcBef>
                <a:spcPts val="0"/>
              </a:spcBef>
              <a:spcAft>
                <a:spcPts val="0"/>
              </a:spcAft>
              <a:buSzPts val="1800"/>
              <a:buNone/>
            </a:pPr>
            <a:endParaRPr sz="2000" dirty="0"/>
          </a:p>
          <a:p>
            <a:pPr marL="342900" lvl="0" indent="-342900" algn="l" rtl="0">
              <a:lnSpc>
                <a:spcPct val="90000"/>
              </a:lnSpc>
              <a:spcBef>
                <a:spcPts val="0"/>
              </a:spcBef>
              <a:spcAft>
                <a:spcPts val="0"/>
              </a:spcAft>
              <a:buSzPts val="1800"/>
              <a:buChar char="•"/>
            </a:pPr>
            <a:r>
              <a:rPr lang="en-US" sz="2000" dirty="0"/>
              <a:t>If needed, they can be generated/regenerated after the close process.</a:t>
            </a:r>
            <a:endParaRPr sz="2000" dirty="0"/>
          </a:p>
          <a:p>
            <a:pPr marL="228600" lvl="0" indent="-76200" algn="l" rtl="0">
              <a:lnSpc>
                <a:spcPct val="90000"/>
              </a:lnSpc>
              <a:spcBef>
                <a:spcPts val="0"/>
              </a:spcBef>
              <a:spcAft>
                <a:spcPts val="0"/>
              </a:spcAft>
              <a:buClr>
                <a:schemeClr val="dk1"/>
              </a:buClr>
              <a:buSzPts val="2400"/>
              <a:buNone/>
            </a:pPr>
            <a:endParaRPr sz="2400" dirty="0"/>
          </a:p>
        </p:txBody>
      </p:sp>
      <p:sp>
        <p:nvSpPr>
          <p:cNvPr id="373" name="Google Shape;373;g186ba140a05_1_31"/>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3104FD8A-3070-41DE-BB4D-032A043AEB45}" type="datetime1">
              <a:rPr lang="en-US" smtClean="0"/>
              <a:t>11/28/2023</a:t>
            </a:fld>
            <a:endParaRPr dirty="0"/>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78"/>
        <p:cNvGrpSpPr/>
        <p:nvPr/>
      </p:nvGrpSpPr>
      <p:grpSpPr>
        <a:xfrm>
          <a:off x="0" y="0"/>
          <a:ext cx="0" cy="0"/>
          <a:chOff x="0" y="0"/>
          <a:chExt cx="0" cy="0"/>
        </a:xfrm>
      </p:grpSpPr>
      <p:sp>
        <p:nvSpPr>
          <p:cNvPr id="379" name="Google Shape;379;p40"/>
          <p:cNvSpPr txBox="1">
            <a:spLocks noGrp="1"/>
          </p:cNvSpPr>
          <p:nvPr>
            <p:ph type="title"/>
          </p:nvPr>
        </p:nvSpPr>
        <p:spPr>
          <a:xfrm>
            <a:off x="838199" y="321991"/>
            <a:ext cx="10162033" cy="127692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1099 Extracts</a:t>
            </a:r>
            <a:endParaRPr sz="4600" dirty="0">
              <a:solidFill>
                <a:srgbClr val="FFFFFF"/>
              </a:solidFill>
            </a:endParaRPr>
          </a:p>
        </p:txBody>
      </p:sp>
      <p:sp>
        <p:nvSpPr>
          <p:cNvPr id="380" name="Google Shape;380;p40"/>
          <p:cNvSpPr txBox="1">
            <a:spLocks noGrp="1"/>
          </p:cNvSpPr>
          <p:nvPr>
            <p:ph idx="1"/>
          </p:nvPr>
        </p:nvSpPr>
        <p:spPr>
          <a:xfrm>
            <a:off x="551100" y="1626173"/>
            <a:ext cx="11089800" cy="4472468"/>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600"/>
              <a:buNone/>
            </a:pPr>
            <a:r>
              <a:rPr lang="en-US" sz="2200" b="1" dirty="0">
                <a:latin typeface="Calibri" panose="020F0502020204030204" pitchFamily="34" charset="0"/>
                <a:ea typeface="Calibri" panose="020F0502020204030204" pitchFamily="34" charset="0"/>
                <a:cs typeface="Calibri" panose="020F0502020204030204" pitchFamily="34" charset="0"/>
                <a:sym typeface="Arial"/>
              </a:rPr>
              <a:t>Output File Type:</a:t>
            </a:r>
            <a:endParaRPr dirty="0">
              <a:latin typeface="Calibri" panose="020F0502020204030204" pitchFamily="34" charset="0"/>
              <a:ea typeface="Calibri" panose="020F0502020204030204" pitchFamily="34" charset="0"/>
              <a:cs typeface="Calibri" panose="020F0502020204030204" pitchFamily="34" charset="0"/>
            </a:endParaRPr>
          </a:p>
          <a:p>
            <a:pPr marL="869950" lvl="0" indent="-285750" algn="l" rtl="0">
              <a:lnSpc>
                <a:spcPct val="150000"/>
              </a:lnSpc>
              <a:spcBef>
                <a:spcPts val="0"/>
              </a:spcBef>
              <a:spcAft>
                <a:spcPts val="0"/>
              </a:spcAft>
              <a:buSzPts val="1600"/>
              <a:buChar char="•"/>
            </a:pPr>
            <a:r>
              <a:rPr lang="en-US" sz="2000" b="1" dirty="0">
                <a:solidFill>
                  <a:schemeClr val="dk2"/>
                </a:solidFill>
                <a:latin typeface="Calibri" panose="020F0502020204030204" pitchFamily="34" charset="0"/>
                <a:ea typeface="Calibri" panose="020F0502020204030204" pitchFamily="34" charset="0"/>
                <a:cs typeface="Calibri" panose="020F0502020204030204" pitchFamily="34" charset="0"/>
                <a:sym typeface="Arial"/>
              </a:rPr>
              <a:t>IRS format (TAP) </a:t>
            </a:r>
            <a:r>
              <a:rPr lang="en-US" sz="2000" dirty="0">
                <a:latin typeface="Calibri" panose="020F0502020204030204" pitchFamily="34" charset="0"/>
                <a:ea typeface="Calibri" panose="020F0502020204030204" pitchFamily="34" charset="0"/>
                <a:cs typeface="Calibri" panose="020F0502020204030204" pitchFamily="34" charset="0"/>
                <a:sym typeface="Arial"/>
              </a:rPr>
              <a:t>- </a:t>
            </a:r>
            <a:r>
              <a:rPr lang="en-US" sz="1800" dirty="0">
                <a:latin typeface="Calibri" panose="020F0502020204030204" pitchFamily="34" charset="0"/>
                <a:ea typeface="Calibri" panose="020F0502020204030204" pitchFamily="34" charset="0"/>
                <a:cs typeface="Calibri" panose="020F0502020204030204" pitchFamily="34" charset="0"/>
                <a:sym typeface="Arial"/>
              </a:rPr>
              <a:t>Used for IRS electronic Submission</a:t>
            </a:r>
            <a:endParaRPr dirty="0">
              <a:latin typeface="Calibri" panose="020F0502020204030204" pitchFamily="34" charset="0"/>
              <a:ea typeface="Calibri" panose="020F0502020204030204" pitchFamily="34" charset="0"/>
              <a:cs typeface="Calibri" panose="020F0502020204030204" pitchFamily="34" charset="0"/>
            </a:endParaRPr>
          </a:p>
          <a:p>
            <a:pPr marL="869950" lvl="0" indent="-285750" algn="l" rtl="0">
              <a:lnSpc>
                <a:spcPct val="150000"/>
              </a:lnSpc>
              <a:spcBef>
                <a:spcPts val="0"/>
              </a:spcBef>
              <a:spcAft>
                <a:spcPts val="0"/>
              </a:spcAft>
              <a:buSzPts val="1600"/>
              <a:buChar char="•"/>
            </a:pPr>
            <a:r>
              <a:rPr lang="en-US" sz="2000" b="1" dirty="0">
                <a:solidFill>
                  <a:schemeClr val="dk2"/>
                </a:solidFill>
                <a:latin typeface="Calibri" panose="020F0502020204030204" pitchFamily="34" charset="0"/>
                <a:ea typeface="Calibri" panose="020F0502020204030204" pitchFamily="34" charset="0"/>
                <a:cs typeface="Calibri" panose="020F0502020204030204" pitchFamily="34" charset="0"/>
                <a:sym typeface="Arial"/>
              </a:rPr>
              <a:t>XML file </a:t>
            </a:r>
            <a:r>
              <a:rPr lang="en-US" sz="1800" dirty="0">
                <a:latin typeface="Calibri" panose="020F0502020204030204" pitchFamily="34" charset="0"/>
                <a:ea typeface="Calibri" panose="020F0502020204030204" pitchFamily="34" charset="0"/>
                <a:cs typeface="Calibri" panose="020F0502020204030204" pitchFamily="34" charset="0"/>
                <a:sym typeface="Arial"/>
              </a:rPr>
              <a:t>– </a:t>
            </a:r>
            <a:r>
              <a:rPr lang="en-US" sz="1600" dirty="0">
                <a:latin typeface="Calibri" panose="020F0502020204030204" pitchFamily="34" charset="0"/>
                <a:ea typeface="Calibri" panose="020F0502020204030204" pitchFamily="34" charset="0"/>
                <a:cs typeface="Calibri" panose="020F0502020204030204" pitchFamily="34" charset="0"/>
                <a:sym typeface="Arial"/>
              </a:rPr>
              <a:t>Often used with Third Party Software to print 1099s. </a:t>
            </a:r>
            <a:r>
              <a:rPr lang="en-US" sz="1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No Longer Applicable</a:t>
            </a:r>
            <a:endParaRPr lang="en-US"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869950" lvl="0" indent="-285750" algn="l" rtl="0">
              <a:lnSpc>
                <a:spcPct val="150000"/>
              </a:lnSpc>
              <a:spcBef>
                <a:spcPts val="0"/>
              </a:spcBef>
              <a:spcAft>
                <a:spcPts val="0"/>
              </a:spcAft>
              <a:buSzPts val="1600"/>
              <a:buChar char="•"/>
            </a:pPr>
            <a:r>
              <a:rPr lang="en-US" sz="2000" b="1" dirty="0">
                <a:solidFill>
                  <a:schemeClr val="dk2"/>
                </a:solidFill>
                <a:latin typeface="Calibri" panose="020F0502020204030204" pitchFamily="34" charset="0"/>
                <a:ea typeface="Calibri" panose="020F0502020204030204" pitchFamily="34" charset="0"/>
                <a:cs typeface="Calibri" panose="020F0502020204030204" pitchFamily="34" charset="0"/>
                <a:sym typeface="Arial"/>
              </a:rPr>
              <a:t>Reference Copies </a:t>
            </a:r>
            <a:r>
              <a:rPr lang="en-US" sz="1600" dirty="0">
                <a:latin typeface="Calibri" panose="020F0502020204030204" pitchFamily="34" charset="0"/>
                <a:ea typeface="Calibri" panose="020F0502020204030204" pitchFamily="34" charset="0"/>
                <a:cs typeface="Calibri" panose="020F0502020204030204" pitchFamily="34" charset="0"/>
                <a:sym typeface="Arial"/>
              </a:rPr>
              <a:t>– Generates a PDF copy to save for your records.  </a:t>
            </a:r>
            <a:endParaRPr lang="en-US" sz="1600" dirty="0">
              <a:latin typeface="Calibri" panose="020F0502020204030204" pitchFamily="34" charset="0"/>
              <a:ea typeface="Calibri" panose="020F0502020204030204" pitchFamily="34" charset="0"/>
              <a:cs typeface="Calibri" panose="020F0502020204030204" pitchFamily="34" charset="0"/>
            </a:endParaRPr>
          </a:p>
          <a:p>
            <a:pPr lvl="2" indent="-330200">
              <a:lnSpc>
                <a:spcPct val="100000"/>
              </a:lnSpc>
              <a:spcBef>
                <a:spcPts val="0"/>
              </a:spcBef>
              <a:buSzPts val="1600"/>
            </a:pPr>
            <a:r>
              <a:rPr lang="en-US" sz="1600" dirty="0">
                <a:latin typeface="Calibri" panose="020F0502020204030204" pitchFamily="34" charset="0"/>
                <a:ea typeface="Calibri" panose="020F0502020204030204" pitchFamily="34" charset="0"/>
                <a:cs typeface="Calibri" panose="020F0502020204030204" pitchFamily="34" charset="0"/>
                <a:sym typeface="Arial"/>
              </a:rPr>
              <a:t>When selected, dropdown of choices will appear for 1099 Copy:</a:t>
            </a:r>
            <a:endParaRPr sz="1600" dirty="0">
              <a:latin typeface="Calibri" panose="020F0502020204030204" pitchFamily="34" charset="0"/>
              <a:ea typeface="Calibri" panose="020F0502020204030204" pitchFamily="34" charset="0"/>
              <a:cs typeface="Calibri" panose="020F0502020204030204" pitchFamily="34" charset="0"/>
            </a:endParaRPr>
          </a:p>
          <a:p>
            <a:pPr marL="1784350" lvl="3" indent="-285750">
              <a:lnSpc>
                <a:spcPct val="100000"/>
              </a:lnSpc>
              <a:spcBef>
                <a:spcPts val="0"/>
              </a:spcBef>
              <a:buSzPts val="1600"/>
            </a:pPr>
            <a:r>
              <a:rPr lang="en-US" sz="1600" dirty="0">
                <a:latin typeface="Calibri" panose="020F0502020204030204" pitchFamily="34" charset="0"/>
                <a:ea typeface="Calibri" panose="020F0502020204030204" pitchFamily="34" charset="0"/>
                <a:cs typeface="Calibri" panose="020F0502020204030204" pitchFamily="34" charset="0"/>
                <a:sym typeface="Arial"/>
              </a:rPr>
              <a:t>Copy 1 - For State Tax Department</a:t>
            </a:r>
            <a:endParaRPr sz="1600" dirty="0">
              <a:latin typeface="Calibri" panose="020F0502020204030204" pitchFamily="34" charset="0"/>
              <a:ea typeface="Calibri" panose="020F0502020204030204" pitchFamily="34" charset="0"/>
              <a:cs typeface="Calibri" panose="020F0502020204030204" pitchFamily="34" charset="0"/>
            </a:endParaRPr>
          </a:p>
          <a:p>
            <a:pPr marL="1784350" lvl="1" indent="-285750" algn="l" rtl="0">
              <a:lnSpc>
                <a:spcPct val="100000"/>
              </a:lnSpc>
              <a:spcBef>
                <a:spcPts val="0"/>
              </a:spcBef>
              <a:spcAft>
                <a:spcPts val="0"/>
              </a:spcAft>
              <a:buSzPts val="1600"/>
              <a:buChar char="•"/>
            </a:pPr>
            <a:r>
              <a:rPr lang="en-US" sz="1600" dirty="0">
                <a:latin typeface="Calibri" panose="020F0502020204030204" pitchFamily="34" charset="0"/>
                <a:ea typeface="Calibri" panose="020F0502020204030204" pitchFamily="34" charset="0"/>
                <a:cs typeface="Calibri" panose="020F0502020204030204" pitchFamily="34" charset="0"/>
                <a:sym typeface="Arial"/>
              </a:rPr>
              <a:t>Copy 2 - Recipient's State Copy </a:t>
            </a:r>
            <a:endParaRPr sz="1600" dirty="0">
              <a:latin typeface="Calibri" panose="020F0502020204030204" pitchFamily="34" charset="0"/>
              <a:ea typeface="Calibri" panose="020F0502020204030204" pitchFamily="34" charset="0"/>
              <a:cs typeface="Calibri" panose="020F0502020204030204" pitchFamily="34" charset="0"/>
            </a:endParaRPr>
          </a:p>
          <a:p>
            <a:pPr marL="1784350" lvl="1" indent="-285750" algn="l" rtl="0">
              <a:lnSpc>
                <a:spcPct val="100000"/>
              </a:lnSpc>
              <a:spcBef>
                <a:spcPts val="0"/>
              </a:spcBef>
              <a:spcAft>
                <a:spcPts val="0"/>
              </a:spcAft>
              <a:buSzPts val="1600"/>
              <a:buChar char="•"/>
            </a:pPr>
            <a:r>
              <a:rPr lang="en-US" sz="1600" dirty="0">
                <a:latin typeface="Calibri" panose="020F0502020204030204" pitchFamily="34" charset="0"/>
                <a:ea typeface="Calibri" panose="020F0502020204030204" pitchFamily="34" charset="0"/>
                <a:cs typeface="Calibri" panose="020F0502020204030204" pitchFamily="34" charset="0"/>
                <a:sym typeface="Arial"/>
              </a:rPr>
              <a:t>Copy A - Internal Revenue Service Center copy</a:t>
            </a:r>
            <a:endParaRPr sz="1600" dirty="0">
              <a:latin typeface="Calibri" panose="020F0502020204030204" pitchFamily="34" charset="0"/>
              <a:ea typeface="Calibri" panose="020F0502020204030204" pitchFamily="34" charset="0"/>
              <a:cs typeface="Calibri" panose="020F0502020204030204" pitchFamily="34" charset="0"/>
            </a:endParaRPr>
          </a:p>
          <a:p>
            <a:pPr marL="1784350" lvl="1" indent="-285750" algn="l" rtl="0">
              <a:lnSpc>
                <a:spcPct val="100000"/>
              </a:lnSpc>
              <a:spcBef>
                <a:spcPts val="0"/>
              </a:spcBef>
              <a:spcAft>
                <a:spcPts val="0"/>
              </a:spcAft>
              <a:buSzPts val="1600"/>
              <a:buChar char="•"/>
            </a:pPr>
            <a:r>
              <a:rPr lang="en-US" sz="1600" dirty="0">
                <a:latin typeface="Calibri" panose="020F0502020204030204" pitchFamily="34" charset="0"/>
                <a:ea typeface="Calibri" panose="020F0502020204030204" pitchFamily="34" charset="0"/>
                <a:cs typeface="Calibri" panose="020F0502020204030204" pitchFamily="34" charset="0"/>
                <a:sym typeface="Arial"/>
              </a:rPr>
              <a:t>Copy B - For Recipient</a:t>
            </a:r>
            <a:endParaRPr sz="1600" dirty="0">
              <a:latin typeface="Calibri" panose="020F0502020204030204" pitchFamily="34" charset="0"/>
              <a:ea typeface="Calibri" panose="020F0502020204030204" pitchFamily="34" charset="0"/>
              <a:cs typeface="Calibri" panose="020F0502020204030204" pitchFamily="34" charset="0"/>
            </a:endParaRPr>
          </a:p>
          <a:p>
            <a:pPr marL="1784350" lvl="1" indent="-285750" algn="l" rtl="0">
              <a:lnSpc>
                <a:spcPct val="100000"/>
              </a:lnSpc>
              <a:spcBef>
                <a:spcPts val="0"/>
              </a:spcBef>
              <a:spcAft>
                <a:spcPts val="0"/>
              </a:spcAft>
              <a:buSzPts val="1600"/>
              <a:buChar char="•"/>
            </a:pPr>
            <a:r>
              <a:rPr lang="en-US" sz="1600" dirty="0">
                <a:latin typeface="Calibri" panose="020F0502020204030204" pitchFamily="34" charset="0"/>
                <a:ea typeface="Calibri" panose="020F0502020204030204" pitchFamily="34" charset="0"/>
                <a:cs typeface="Calibri" panose="020F0502020204030204" pitchFamily="34" charset="0"/>
                <a:sym typeface="Arial"/>
              </a:rPr>
              <a:t>Copy C - For Payer</a:t>
            </a:r>
            <a:endParaRPr sz="1600" dirty="0">
              <a:latin typeface="Calibri" panose="020F0502020204030204" pitchFamily="34" charset="0"/>
              <a:ea typeface="Calibri" panose="020F0502020204030204" pitchFamily="34" charset="0"/>
              <a:cs typeface="Calibri" panose="020F0502020204030204" pitchFamily="34" charset="0"/>
            </a:endParaRPr>
          </a:p>
          <a:p>
            <a:pPr marL="1784350" lvl="2" indent="-184150" algn="l" rtl="0">
              <a:lnSpc>
                <a:spcPct val="100000"/>
              </a:lnSpc>
              <a:spcBef>
                <a:spcPts val="0"/>
              </a:spcBef>
              <a:spcAft>
                <a:spcPts val="0"/>
              </a:spcAft>
              <a:buSzPts val="1600"/>
              <a:buNone/>
            </a:pPr>
            <a:endParaRPr sz="1200" dirty="0">
              <a:latin typeface="Calibri" panose="020F0502020204030204" pitchFamily="34" charset="0"/>
              <a:ea typeface="Calibri" panose="020F0502020204030204" pitchFamily="34" charset="0"/>
              <a:cs typeface="Calibri" panose="020F0502020204030204" pitchFamily="34" charset="0"/>
              <a:sym typeface="Arial"/>
            </a:endParaRPr>
          </a:p>
          <a:p>
            <a:pPr marL="869950" lvl="0" indent="-285750" algn="l" rtl="0">
              <a:lnSpc>
                <a:spcPct val="100000"/>
              </a:lnSpc>
              <a:spcBef>
                <a:spcPts val="0"/>
              </a:spcBef>
              <a:spcAft>
                <a:spcPts val="0"/>
              </a:spcAft>
              <a:buSzPts val="1600"/>
              <a:buChar char="•"/>
            </a:pPr>
            <a:r>
              <a:rPr lang="en-US" sz="2000" b="1" dirty="0">
                <a:solidFill>
                  <a:schemeClr val="dk2"/>
                </a:solidFill>
                <a:latin typeface="Calibri" panose="020F0502020204030204" pitchFamily="34" charset="0"/>
                <a:ea typeface="Calibri" panose="020F0502020204030204" pitchFamily="34" charset="0"/>
                <a:cs typeface="Calibri" panose="020F0502020204030204" pitchFamily="34" charset="0"/>
                <a:sym typeface="Arial"/>
              </a:rPr>
              <a:t>Printer/Sealer Copies </a:t>
            </a:r>
            <a:endParaRPr dirty="0">
              <a:latin typeface="Calibri" panose="020F0502020204030204" pitchFamily="34" charset="0"/>
              <a:ea typeface="Calibri" panose="020F0502020204030204" pitchFamily="34" charset="0"/>
              <a:cs typeface="Calibri" panose="020F0502020204030204" pitchFamily="34" charset="0"/>
            </a:endParaRPr>
          </a:p>
          <a:p>
            <a:pPr marL="1327150" lvl="0" indent="-285750" algn="l" rtl="0">
              <a:lnSpc>
                <a:spcPct val="100000"/>
              </a:lnSpc>
              <a:spcBef>
                <a:spcPts val="0"/>
              </a:spcBef>
              <a:spcAft>
                <a:spcPts val="0"/>
              </a:spcAft>
              <a:buSzPts val="1600"/>
              <a:buChar char="•"/>
            </a:pPr>
            <a:r>
              <a:rPr lang="en-US" sz="1800" dirty="0">
                <a:latin typeface="Calibri" panose="020F0502020204030204" pitchFamily="34" charset="0"/>
                <a:ea typeface="Calibri" panose="020F0502020204030204" pitchFamily="34" charset="0"/>
                <a:cs typeface="Calibri" panose="020F0502020204030204" pitchFamily="34" charset="0"/>
                <a:sym typeface="Arial"/>
              </a:rPr>
              <a:t>Used for direct printing and formatted to fit 8 ½ x 11 Z-Fold Forms only.  </a:t>
            </a:r>
            <a:endParaRPr dirty="0">
              <a:latin typeface="Calibri" panose="020F0502020204030204" pitchFamily="34" charset="0"/>
              <a:ea typeface="Calibri" panose="020F0502020204030204" pitchFamily="34" charset="0"/>
              <a:cs typeface="Calibri" panose="020F0502020204030204" pitchFamily="34" charset="0"/>
            </a:endParaRPr>
          </a:p>
          <a:p>
            <a:pPr marL="1327150" lvl="0" indent="-285750" algn="l" rtl="0">
              <a:lnSpc>
                <a:spcPct val="100000"/>
              </a:lnSpc>
              <a:spcBef>
                <a:spcPts val="0"/>
              </a:spcBef>
              <a:spcAft>
                <a:spcPts val="0"/>
              </a:spcAft>
              <a:buSzPts val="1600"/>
              <a:buChar char="•"/>
            </a:pPr>
            <a:r>
              <a:rPr lang="en-US" sz="1800" dirty="0">
                <a:latin typeface="Calibri" panose="020F0502020204030204" pitchFamily="34" charset="0"/>
                <a:ea typeface="Calibri" panose="020F0502020204030204" pitchFamily="34" charset="0"/>
                <a:cs typeface="Calibri" panose="020F0502020204030204" pitchFamily="34" charset="0"/>
                <a:sym typeface="Arial"/>
              </a:rPr>
              <a:t>Contains both Copy 2 and Copy B that will be provided to 1099 vendors (recipient)</a:t>
            </a:r>
          </a:p>
          <a:p>
            <a:pPr marL="1327150" lvl="0" indent="-285750" algn="l" rtl="0">
              <a:lnSpc>
                <a:spcPct val="100000"/>
              </a:lnSpc>
              <a:spcBef>
                <a:spcPts val="0"/>
              </a:spcBef>
              <a:spcAft>
                <a:spcPts val="0"/>
              </a:spcAft>
              <a:buSzPts val="1600"/>
              <a:buChar char="•"/>
            </a:pP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381" name="Google Shape;381;p40"/>
          <p:cNvSpPr txBox="1">
            <a:spLocks noGrp="1"/>
          </p:cNvSpPr>
          <p:nvPr>
            <p:ph type="dt" sz="half" idx="10"/>
          </p:nvPr>
        </p:nvSpPr>
        <p:spPr>
          <a:xfrm>
            <a:off x="978425" y="6432825"/>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53250EED-A098-44F7-87AB-5203371163EF}" type="datetime1">
              <a:rPr lang="en-US" smtClean="0"/>
              <a:t>11/28/2023</a:t>
            </a:fld>
            <a:endParaRPr dirty="0"/>
          </a:p>
        </p:txBody>
      </p:sp>
      <p:sp>
        <p:nvSpPr>
          <p:cNvPr id="382" name="Google Shape;382;p40"/>
          <p:cNvSpPr/>
          <p:nvPr/>
        </p:nvSpPr>
        <p:spPr>
          <a:xfrm>
            <a:off x="551100" y="349250"/>
            <a:ext cx="11089800" cy="11487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chemeClr val="lt1"/>
                </a:solidFill>
                <a:latin typeface="Calibri"/>
                <a:ea typeface="Calibri"/>
                <a:cs typeface="Calibri"/>
                <a:sym typeface="Calibri"/>
              </a:rPr>
              <a:t>Periodic  &lt; 1099 Extracts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chemeClr val="lt1"/>
                </a:solidFill>
                <a:latin typeface="Calibri"/>
                <a:ea typeface="Calibri"/>
                <a:cs typeface="Calibri"/>
                <a:sym typeface="Calibri"/>
              </a:rPr>
              <a:t>Output File Type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383" name="Google Shape;383;p40"/>
          <p:cNvPicPr preferRelativeResize="0"/>
          <p:nvPr/>
        </p:nvPicPr>
        <p:blipFill rotWithShape="1">
          <a:blip r:embed="rId3">
            <a:alphaModFix/>
          </a:blip>
          <a:srcRect/>
          <a:stretch/>
        </p:blipFill>
        <p:spPr>
          <a:xfrm>
            <a:off x="8758124" y="1537697"/>
            <a:ext cx="2533780" cy="1591855"/>
          </a:xfrm>
          <a:prstGeom prst="rect">
            <a:avLst/>
          </a:prstGeom>
          <a:noFill/>
          <a:ln w="9525" cap="flat" cmpd="sng">
            <a:solidFill>
              <a:schemeClr val="accent1"/>
            </a:solidFill>
            <a:prstDash val="solid"/>
            <a:round/>
            <a:headEnd type="none" w="sm" len="sm"/>
            <a:tailEnd type="none" w="sm" len="sm"/>
          </a:ln>
        </p:spPr>
      </p:pic>
      <p:pic>
        <p:nvPicPr>
          <p:cNvPr id="384" name="Google Shape;384;p40"/>
          <p:cNvPicPr preferRelativeResize="0"/>
          <p:nvPr/>
        </p:nvPicPr>
        <p:blipFill rotWithShape="1">
          <a:blip r:embed="rId4">
            <a:alphaModFix/>
          </a:blip>
          <a:srcRect/>
          <a:stretch/>
        </p:blipFill>
        <p:spPr>
          <a:xfrm>
            <a:off x="8758124" y="3419582"/>
            <a:ext cx="2533780" cy="1717340"/>
          </a:xfrm>
          <a:prstGeom prst="rect">
            <a:avLst/>
          </a:prstGeom>
          <a:noFill/>
          <a:ln w="9525" cap="flat" cmpd="sng">
            <a:solidFill>
              <a:schemeClr val="accent1"/>
            </a:solidFill>
            <a:prstDash val="solid"/>
            <a:round/>
            <a:headEnd type="none" w="sm" len="sm"/>
            <a:tailEnd type="none" w="sm" len="sm"/>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88"/>
        <p:cNvGrpSpPr/>
        <p:nvPr/>
      </p:nvGrpSpPr>
      <p:grpSpPr>
        <a:xfrm>
          <a:off x="0" y="0"/>
          <a:ext cx="0" cy="0"/>
          <a:chOff x="0" y="0"/>
          <a:chExt cx="0" cy="0"/>
        </a:xfrm>
      </p:grpSpPr>
      <p:sp>
        <p:nvSpPr>
          <p:cNvPr id="389" name="Google Shape;389;g186ba140a05_1_93"/>
          <p:cNvSpPr/>
          <p:nvPr/>
        </p:nvSpPr>
        <p:spPr>
          <a:xfrm>
            <a:off x="291455" y="390721"/>
            <a:ext cx="11099700" cy="13257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90" name="Google Shape;390;g186ba140a05_1_93"/>
          <p:cNvSpPr txBox="1">
            <a:spLocks noGrp="1"/>
          </p:cNvSpPr>
          <p:nvPr>
            <p:ph type="title"/>
          </p:nvPr>
        </p:nvSpPr>
        <p:spPr>
          <a:xfrm>
            <a:off x="-1374648" y="532207"/>
            <a:ext cx="10553100" cy="1128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chemeClr val="lt1"/>
                </a:solidFill>
              </a:rPr>
              <a:t>1099 Printed Forms</a:t>
            </a:r>
            <a:endParaRPr sz="4600" dirty="0">
              <a:solidFill>
                <a:srgbClr val="FFFFFF"/>
              </a:solidFill>
            </a:endParaRPr>
          </a:p>
        </p:txBody>
      </p:sp>
      <p:sp>
        <p:nvSpPr>
          <p:cNvPr id="391" name="Google Shape;391;g186ba140a05_1_93"/>
          <p:cNvSpPr txBox="1">
            <a:spLocks noGrp="1"/>
          </p:cNvSpPr>
          <p:nvPr>
            <p:ph idx="1"/>
          </p:nvPr>
        </p:nvSpPr>
        <p:spPr>
          <a:xfrm>
            <a:off x="244204" y="1781217"/>
            <a:ext cx="6674392" cy="4575133"/>
          </a:xfrm>
          <a:prstGeom prst="rect">
            <a:avLst/>
          </a:prstGeom>
          <a:noFill/>
          <a:ln>
            <a:noFill/>
          </a:ln>
        </p:spPr>
        <p:txBody>
          <a:bodyPr spcFirstLastPara="1" wrap="square" lIns="91425" tIns="45700" rIns="91425" bIns="45700" anchor="t" anchorCtr="0">
            <a:noAutofit/>
          </a:bodyPr>
          <a:lstStyle/>
          <a:p>
            <a:pPr marL="88900" lvl="0" indent="0" algn="l" rtl="0">
              <a:lnSpc>
                <a:spcPct val="90000"/>
              </a:lnSpc>
              <a:spcBef>
                <a:spcPts val="0"/>
              </a:spcBef>
              <a:spcAft>
                <a:spcPts val="0"/>
              </a:spcAft>
              <a:buSzPts val="2200"/>
              <a:buNone/>
            </a:pPr>
            <a:r>
              <a:rPr lang="en-US" sz="2400" b="1" dirty="0"/>
              <a:t>Print 1099 Forms from USAS:   </a:t>
            </a:r>
            <a:r>
              <a:rPr lang="en-US" sz="1200" dirty="0"/>
              <a:t>(Periodic &lt; 1099 Extracts)</a:t>
            </a:r>
            <a:endParaRPr dirty="0"/>
          </a:p>
          <a:p>
            <a:pPr marL="546100" lvl="1" indent="0" algn="l" rtl="0">
              <a:lnSpc>
                <a:spcPct val="150000"/>
              </a:lnSpc>
              <a:spcBef>
                <a:spcPts val="0"/>
              </a:spcBef>
              <a:spcAft>
                <a:spcPts val="0"/>
              </a:spcAft>
              <a:buSzPts val="2200"/>
              <a:buNone/>
            </a:pPr>
            <a:r>
              <a:rPr lang="en-US" sz="2000" dirty="0"/>
              <a:t>Output File Type:   </a:t>
            </a:r>
            <a:r>
              <a:rPr lang="en-US" sz="2000" b="1" dirty="0"/>
              <a:t>Printer/Sealer forms (PDF)</a:t>
            </a:r>
            <a:endParaRPr dirty="0"/>
          </a:p>
          <a:p>
            <a:pPr marL="1828800" lvl="3" indent="-368300" algn="l" rtl="0">
              <a:lnSpc>
                <a:spcPct val="100000"/>
              </a:lnSpc>
              <a:spcBef>
                <a:spcPts val="0"/>
              </a:spcBef>
              <a:spcAft>
                <a:spcPts val="0"/>
              </a:spcAft>
              <a:buSzPts val="2200"/>
              <a:buChar char="•"/>
            </a:pPr>
            <a:r>
              <a:rPr lang="en-US" dirty="0"/>
              <a:t>Formatted to fit 8 ½ x 11  Z-Fold forms only</a:t>
            </a:r>
            <a:endParaRPr dirty="0"/>
          </a:p>
          <a:p>
            <a:pPr marL="2743200" lvl="5" indent="-368300" algn="l" rtl="0">
              <a:lnSpc>
                <a:spcPct val="100000"/>
              </a:lnSpc>
              <a:spcBef>
                <a:spcPts val="0"/>
              </a:spcBef>
              <a:spcAft>
                <a:spcPts val="0"/>
              </a:spcAft>
              <a:buSzPts val="2200"/>
              <a:buChar char="•"/>
            </a:pPr>
            <a:r>
              <a:rPr lang="en-US" dirty="0">
                <a:latin typeface="Calibri"/>
                <a:ea typeface="Calibri"/>
                <a:cs typeface="Calibri"/>
                <a:sym typeface="Calibri"/>
              </a:rPr>
              <a:t>Copy 2 - Recipient's State Copy </a:t>
            </a:r>
            <a:endParaRPr dirty="0"/>
          </a:p>
          <a:p>
            <a:pPr marL="2743200" lvl="5" indent="-368300" algn="l" rtl="0">
              <a:lnSpc>
                <a:spcPct val="100000"/>
              </a:lnSpc>
              <a:spcBef>
                <a:spcPts val="0"/>
              </a:spcBef>
              <a:spcAft>
                <a:spcPts val="0"/>
              </a:spcAft>
              <a:buSzPts val="2200"/>
              <a:buChar char="•"/>
            </a:pPr>
            <a:r>
              <a:rPr lang="en-US" dirty="0">
                <a:latin typeface="Calibri"/>
                <a:ea typeface="Calibri"/>
                <a:cs typeface="Calibri"/>
                <a:sym typeface="Calibri"/>
              </a:rPr>
              <a:t>Copy B - For Recipient</a:t>
            </a:r>
            <a:endParaRPr dirty="0"/>
          </a:p>
          <a:p>
            <a:pPr marL="1803400" lvl="3" indent="-342900" algn="l" rtl="0">
              <a:lnSpc>
                <a:spcPct val="100000"/>
              </a:lnSpc>
              <a:spcBef>
                <a:spcPts val="0"/>
              </a:spcBef>
              <a:spcAft>
                <a:spcPts val="0"/>
              </a:spcAft>
              <a:buSzPts val="2200"/>
              <a:buChar char="•"/>
            </a:pPr>
            <a:r>
              <a:rPr lang="en-US" dirty="0"/>
              <a:t>Separate output file types for each form type: </a:t>
            </a:r>
            <a:endParaRPr dirty="0"/>
          </a:p>
          <a:p>
            <a:pPr marL="2717800" lvl="5" indent="-342900" algn="l" rtl="0">
              <a:lnSpc>
                <a:spcPct val="100000"/>
              </a:lnSpc>
              <a:spcBef>
                <a:spcPts val="0"/>
              </a:spcBef>
              <a:spcAft>
                <a:spcPts val="0"/>
              </a:spcAft>
              <a:buSzPts val="2200"/>
              <a:buChar char="•"/>
            </a:pPr>
            <a:r>
              <a:rPr lang="en-US" sz="1600" dirty="0"/>
              <a:t>1099-NEC and 1099-MISC</a:t>
            </a:r>
            <a:endParaRPr dirty="0"/>
          </a:p>
          <a:p>
            <a:pPr marL="1371600" marR="0" lvl="2" indent="-228600" algn="l" rtl="0">
              <a:lnSpc>
                <a:spcPct val="90000"/>
              </a:lnSpc>
              <a:spcBef>
                <a:spcPts val="0"/>
              </a:spcBef>
              <a:spcAft>
                <a:spcPts val="0"/>
              </a:spcAft>
              <a:buSzPts val="2000"/>
              <a:buNone/>
            </a:pPr>
            <a:endParaRPr dirty="0"/>
          </a:p>
          <a:p>
            <a:pPr marL="0" marR="0" lvl="0" indent="0" algn="l" rtl="0">
              <a:lnSpc>
                <a:spcPct val="90000"/>
              </a:lnSpc>
              <a:spcBef>
                <a:spcPts val="0"/>
              </a:spcBef>
              <a:spcAft>
                <a:spcPts val="0"/>
              </a:spcAft>
              <a:buSzPts val="1800"/>
              <a:buNone/>
            </a:pPr>
            <a:endParaRPr sz="2200" dirty="0"/>
          </a:p>
        </p:txBody>
      </p:sp>
      <p:sp>
        <p:nvSpPr>
          <p:cNvPr id="392" name="Google Shape;392;g186ba140a05_1_93"/>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A4EECEA-B0D9-426E-9F93-8043018A1DC4}" type="datetime1">
              <a:rPr lang="en-US" smtClean="0"/>
              <a:t>11/28/2023</a:t>
            </a:fld>
            <a:endParaRPr dirty="0"/>
          </a:p>
        </p:txBody>
      </p:sp>
      <p:pic>
        <p:nvPicPr>
          <p:cNvPr id="393" name="Google Shape;393;g186ba140a05_1_93"/>
          <p:cNvPicPr preferRelativeResize="0"/>
          <p:nvPr/>
        </p:nvPicPr>
        <p:blipFill rotWithShape="1">
          <a:blip r:embed="rId3">
            <a:alphaModFix/>
          </a:blip>
          <a:srcRect/>
          <a:stretch/>
        </p:blipFill>
        <p:spPr>
          <a:xfrm>
            <a:off x="6832281" y="323046"/>
            <a:ext cx="5115515" cy="6398404"/>
          </a:xfrm>
          <a:prstGeom prst="rect">
            <a:avLst/>
          </a:prstGeom>
          <a:noFill/>
          <a:ln w="9525" cap="flat" cmpd="sng">
            <a:solidFill>
              <a:schemeClr val="accent1"/>
            </a:solidFill>
            <a:prstDash val="solid"/>
            <a:round/>
            <a:headEnd type="none" w="sm" len="sm"/>
            <a:tailEnd type="none" w="sm" len="sm"/>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397"/>
        <p:cNvGrpSpPr/>
        <p:nvPr/>
      </p:nvGrpSpPr>
      <p:grpSpPr>
        <a:xfrm>
          <a:off x="0" y="0"/>
          <a:ext cx="0" cy="0"/>
          <a:chOff x="0" y="0"/>
          <a:chExt cx="0" cy="0"/>
        </a:xfrm>
      </p:grpSpPr>
      <p:sp>
        <p:nvSpPr>
          <p:cNvPr id="398" name="Google Shape;398;g186ba140a05_1_103"/>
          <p:cNvSpPr/>
          <p:nvPr/>
        </p:nvSpPr>
        <p:spPr>
          <a:xfrm>
            <a:off x="291455" y="390721"/>
            <a:ext cx="11099700" cy="13257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99" name="Google Shape;399;g186ba140a05_1_103"/>
          <p:cNvSpPr txBox="1">
            <a:spLocks noGrp="1"/>
          </p:cNvSpPr>
          <p:nvPr>
            <p:ph type="title"/>
          </p:nvPr>
        </p:nvSpPr>
        <p:spPr>
          <a:xfrm>
            <a:off x="838200" y="588168"/>
            <a:ext cx="10553100" cy="1128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chemeClr val="lt1"/>
                </a:solidFill>
              </a:rPr>
              <a:t>1099 Reference Copies  </a:t>
            </a:r>
            <a:endParaRPr sz="4600" dirty="0">
              <a:solidFill>
                <a:srgbClr val="FFFFFF"/>
              </a:solidFill>
            </a:endParaRPr>
          </a:p>
        </p:txBody>
      </p:sp>
      <p:sp>
        <p:nvSpPr>
          <p:cNvPr id="400" name="Google Shape;400;g186ba140a05_1_103"/>
          <p:cNvSpPr txBox="1">
            <a:spLocks noGrp="1"/>
          </p:cNvSpPr>
          <p:nvPr>
            <p:ph idx="1"/>
          </p:nvPr>
        </p:nvSpPr>
        <p:spPr>
          <a:xfrm>
            <a:off x="291455" y="1716168"/>
            <a:ext cx="10989628" cy="4640262"/>
          </a:xfrm>
          <a:prstGeom prst="rect">
            <a:avLst/>
          </a:prstGeom>
          <a:noFill/>
          <a:ln>
            <a:noFill/>
          </a:ln>
        </p:spPr>
        <p:txBody>
          <a:bodyPr spcFirstLastPara="1" wrap="square" lIns="91425" tIns="45700" rIns="91425" bIns="45700" anchor="t" anchorCtr="0">
            <a:noAutofit/>
          </a:bodyPr>
          <a:lstStyle/>
          <a:p>
            <a:pPr marL="88900" marR="0" lvl="0" indent="0" algn="l" rtl="0">
              <a:lnSpc>
                <a:spcPct val="90000"/>
              </a:lnSpc>
              <a:spcBef>
                <a:spcPts val="0"/>
              </a:spcBef>
              <a:spcAft>
                <a:spcPts val="0"/>
              </a:spcAft>
              <a:buClr>
                <a:srgbClr val="000000"/>
              </a:buClr>
              <a:buSzPts val="2200"/>
              <a:buFont typeface="Arial"/>
              <a:buNone/>
            </a:pPr>
            <a:r>
              <a:rPr lang="en-US" sz="2400" b="1" i="0" u="none" strike="noStrike" cap="none" dirty="0">
                <a:solidFill>
                  <a:srgbClr val="000000"/>
                </a:solidFill>
                <a:latin typeface="Calibri"/>
                <a:ea typeface="Calibri"/>
                <a:cs typeface="Calibri"/>
                <a:sym typeface="Calibri"/>
              </a:rPr>
              <a:t>Print 1099 Forms from USAS:   </a:t>
            </a:r>
            <a:r>
              <a:rPr lang="en-US" sz="1200" b="0" i="0" u="none" strike="noStrike" cap="none" dirty="0">
                <a:solidFill>
                  <a:srgbClr val="000000"/>
                </a:solidFill>
                <a:latin typeface="Calibri"/>
                <a:ea typeface="Calibri"/>
                <a:cs typeface="Calibri"/>
                <a:sym typeface="Calibri"/>
              </a:rPr>
              <a:t>(Periodic &lt; 1099 Extracts)</a:t>
            </a:r>
            <a:endParaRPr dirty="0"/>
          </a:p>
          <a:p>
            <a:pPr marL="88900" marR="0" lvl="0" indent="0" algn="l" rtl="0">
              <a:lnSpc>
                <a:spcPct val="90000"/>
              </a:lnSpc>
              <a:spcBef>
                <a:spcPts val="0"/>
              </a:spcBef>
              <a:spcAft>
                <a:spcPts val="0"/>
              </a:spcAft>
              <a:buSzPts val="2200"/>
              <a:buNone/>
            </a:pPr>
            <a:endParaRPr sz="1600" b="1" dirty="0"/>
          </a:p>
          <a:p>
            <a:pPr marL="914400" marR="0" lvl="1" indent="-368300" algn="l" rtl="0">
              <a:lnSpc>
                <a:spcPct val="90000"/>
              </a:lnSpc>
              <a:spcBef>
                <a:spcPts val="0"/>
              </a:spcBef>
              <a:spcAft>
                <a:spcPts val="0"/>
              </a:spcAft>
              <a:buSzPts val="2200"/>
              <a:buChar char="•"/>
            </a:pPr>
            <a:r>
              <a:rPr lang="en-US" sz="2200" dirty="0"/>
              <a:t>Generate </a:t>
            </a:r>
            <a:r>
              <a:rPr lang="en-US" sz="2200" b="1" dirty="0"/>
              <a:t>Reference Copies </a:t>
            </a:r>
            <a:r>
              <a:rPr lang="en-US" sz="2200" dirty="0"/>
              <a:t>if desired to keep for ITC/District records</a:t>
            </a:r>
            <a:endParaRPr sz="2200" dirty="0"/>
          </a:p>
          <a:p>
            <a:pPr marL="1828800" lvl="3" indent="-330200" algn="l" rtl="0">
              <a:lnSpc>
                <a:spcPct val="90000"/>
              </a:lnSpc>
              <a:spcBef>
                <a:spcPts val="0"/>
              </a:spcBef>
              <a:spcAft>
                <a:spcPts val="0"/>
              </a:spcAft>
              <a:buSzPts val="1600"/>
              <a:buChar char="•"/>
            </a:pPr>
            <a:r>
              <a:rPr lang="en-US" sz="1600" dirty="0"/>
              <a:t>Copy 1 - For State Tax Department</a:t>
            </a:r>
            <a:endParaRPr sz="1600" dirty="0"/>
          </a:p>
          <a:p>
            <a:pPr marL="1828800" lvl="3" indent="-330200" algn="l" rtl="0">
              <a:lnSpc>
                <a:spcPct val="90000"/>
              </a:lnSpc>
              <a:spcBef>
                <a:spcPts val="0"/>
              </a:spcBef>
              <a:spcAft>
                <a:spcPts val="0"/>
              </a:spcAft>
              <a:buSzPts val="1600"/>
              <a:buChar char="•"/>
            </a:pPr>
            <a:r>
              <a:rPr lang="en-US" sz="1600" dirty="0"/>
              <a:t>Copy 2 - Recipient's State Copy </a:t>
            </a:r>
            <a:endParaRPr sz="1600" dirty="0"/>
          </a:p>
          <a:p>
            <a:pPr marL="1828800" lvl="3" indent="-330200" algn="l" rtl="0">
              <a:lnSpc>
                <a:spcPct val="90000"/>
              </a:lnSpc>
              <a:spcBef>
                <a:spcPts val="0"/>
              </a:spcBef>
              <a:spcAft>
                <a:spcPts val="0"/>
              </a:spcAft>
              <a:buSzPts val="1600"/>
              <a:buChar char="•"/>
            </a:pPr>
            <a:r>
              <a:rPr lang="en-US" sz="1600" dirty="0"/>
              <a:t>Copy A - Internal Revenue Service Center copy</a:t>
            </a:r>
            <a:endParaRPr sz="1600" dirty="0"/>
          </a:p>
          <a:p>
            <a:pPr marL="1828800" lvl="3" indent="-330200" algn="l" rtl="0">
              <a:lnSpc>
                <a:spcPct val="90000"/>
              </a:lnSpc>
              <a:spcBef>
                <a:spcPts val="0"/>
              </a:spcBef>
              <a:spcAft>
                <a:spcPts val="0"/>
              </a:spcAft>
              <a:buSzPts val="1600"/>
              <a:buChar char="•"/>
            </a:pPr>
            <a:r>
              <a:rPr lang="en-US" sz="1600" dirty="0"/>
              <a:t>Copy B - For Recipient</a:t>
            </a:r>
            <a:endParaRPr sz="1600" dirty="0"/>
          </a:p>
          <a:p>
            <a:pPr marL="1828800" lvl="3" indent="-330200" algn="l" rtl="0">
              <a:lnSpc>
                <a:spcPct val="90000"/>
              </a:lnSpc>
              <a:spcBef>
                <a:spcPts val="0"/>
              </a:spcBef>
              <a:spcAft>
                <a:spcPts val="0"/>
              </a:spcAft>
              <a:buSzPts val="1600"/>
              <a:buChar char="•"/>
            </a:pPr>
            <a:r>
              <a:rPr lang="en-US" sz="1600" dirty="0"/>
              <a:t>Copy C - For Payer</a:t>
            </a:r>
            <a:endParaRPr dirty="0"/>
          </a:p>
          <a:p>
            <a:pPr marL="1828800" lvl="3" indent="-228600" algn="l" rtl="0">
              <a:lnSpc>
                <a:spcPct val="90000"/>
              </a:lnSpc>
              <a:spcBef>
                <a:spcPts val="0"/>
              </a:spcBef>
              <a:spcAft>
                <a:spcPts val="0"/>
              </a:spcAft>
              <a:buSzPts val="1600"/>
              <a:buNone/>
            </a:pPr>
            <a:endParaRPr sz="1600" dirty="0"/>
          </a:p>
          <a:p>
            <a:pPr marL="914400" marR="0" lvl="1" indent="-368300" algn="l" rtl="0">
              <a:lnSpc>
                <a:spcPct val="90000"/>
              </a:lnSpc>
              <a:spcBef>
                <a:spcPts val="0"/>
              </a:spcBef>
              <a:spcAft>
                <a:spcPts val="0"/>
              </a:spcAft>
              <a:buSzPts val="2200"/>
              <a:buChar char="•"/>
            </a:pPr>
            <a:r>
              <a:rPr lang="en-US" sz="2200" dirty="0"/>
              <a:t>All Reference copies can be scheduled to run at once using the Job Scheduler</a:t>
            </a:r>
            <a:endParaRPr sz="2200" dirty="0"/>
          </a:p>
          <a:p>
            <a:pPr marL="1371600" marR="0" lvl="2" indent="-368300" algn="l" rtl="0">
              <a:lnSpc>
                <a:spcPct val="90000"/>
              </a:lnSpc>
              <a:spcBef>
                <a:spcPts val="0"/>
              </a:spcBef>
              <a:spcAft>
                <a:spcPts val="0"/>
              </a:spcAft>
              <a:buSzPts val="2200"/>
              <a:buChar char="•"/>
            </a:pPr>
            <a:r>
              <a:rPr lang="en-US" sz="2200" dirty="0"/>
              <a:t>class org.ssdt_ohio.usas.reporting.form1099.All1099CopiesJob</a:t>
            </a:r>
            <a:endParaRPr sz="2200" dirty="0"/>
          </a:p>
          <a:p>
            <a:pPr marL="0" marR="0" lvl="0" indent="0" algn="l" rtl="0">
              <a:lnSpc>
                <a:spcPct val="90000"/>
              </a:lnSpc>
              <a:spcBef>
                <a:spcPts val="0"/>
              </a:spcBef>
              <a:spcAft>
                <a:spcPts val="0"/>
              </a:spcAft>
              <a:buSzPts val="1800"/>
              <a:buNone/>
            </a:pPr>
            <a:endParaRPr sz="2200" dirty="0"/>
          </a:p>
        </p:txBody>
      </p:sp>
      <p:sp>
        <p:nvSpPr>
          <p:cNvPr id="401" name="Google Shape;401;g186ba140a05_1_103"/>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CBB7A65A-DC31-45CF-9711-62628D346173}" type="datetime1">
              <a:rPr lang="en-US" smtClean="0"/>
              <a:t>11/28/2023</a:t>
            </a:fld>
            <a:endParaRPr dirty="0"/>
          </a:p>
        </p:txBody>
      </p:sp>
      <p:pic>
        <p:nvPicPr>
          <p:cNvPr id="402" name="Google Shape;402;g186ba140a05_1_103"/>
          <p:cNvPicPr preferRelativeResize="0"/>
          <p:nvPr/>
        </p:nvPicPr>
        <p:blipFill rotWithShape="1">
          <a:blip r:embed="rId3">
            <a:alphaModFix/>
          </a:blip>
          <a:srcRect/>
          <a:stretch/>
        </p:blipFill>
        <p:spPr>
          <a:xfrm>
            <a:off x="1232049" y="4997032"/>
            <a:ext cx="8677275" cy="1447800"/>
          </a:xfrm>
          <a:prstGeom prst="rect">
            <a:avLst/>
          </a:prstGeom>
          <a:noFill/>
          <a:ln w="9525" cap="flat" cmpd="sng">
            <a:solidFill>
              <a:schemeClr val="accent1"/>
            </a:solidFill>
            <a:prstDash val="solid"/>
            <a:round/>
            <a:headEnd type="none" w="sm" len="sm"/>
            <a:tailEnd type="none" w="sm" len="sm"/>
          </a:ln>
          <a:effectLst>
            <a:outerShdw blurRad="57150" dist="19050" dir="5400000" algn="bl" rotWithShape="0">
              <a:srgbClr val="000000">
                <a:alpha val="49019"/>
              </a:srgbClr>
            </a:outerShdw>
          </a:effectLst>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32"/>
        <p:cNvGrpSpPr/>
        <p:nvPr/>
      </p:nvGrpSpPr>
      <p:grpSpPr>
        <a:xfrm>
          <a:off x="0" y="0"/>
          <a:ext cx="0" cy="0"/>
          <a:chOff x="0" y="0"/>
          <a:chExt cx="0" cy="0"/>
        </a:xfrm>
      </p:grpSpPr>
      <p:sp>
        <p:nvSpPr>
          <p:cNvPr id="433" name="Google Shape;433;p49"/>
          <p:cNvSpPr/>
          <p:nvPr/>
        </p:nvSpPr>
        <p:spPr>
          <a:xfrm>
            <a:off x="515817" y="349250"/>
            <a:ext cx="11040644" cy="84725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34" name="Google Shape;434;p49"/>
          <p:cNvSpPr txBox="1">
            <a:spLocks noGrp="1"/>
          </p:cNvSpPr>
          <p:nvPr>
            <p:ph type="title"/>
          </p:nvPr>
        </p:nvSpPr>
        <p:spPr>
          <a:xfrm>
            <a:off x="838200" y="588168"/>
            <a:ext cx="10552889" cy="42350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1099 File submitted to IRS …. </a:t>
            </a:r>
            <a:r>
              <a:rPr lang="en-US" sz="4600" i="1" dirty="0">
                <a:solidFill>
                  <a:srgbClr val="FFFFFF"/>
                </a:solidFill>
              </a:rPr>
              <a:t>by ITC</a:t>
            </a:r>
            <a:endParaRPr sz="4600" dirty="0">
              <a:solidFill>
                <a:srgbClr val="FFFFFF"/>
              </a:solidFill>
            </a:endParaRPr>
          </a:p>
        </p:txBody>
      </p:sp>
      <p:sp>
        <p:nvSpPr>
          <p:cNvPr id="435" name="Google Shape;435;p49"/>
          <p:cNvSpPr txBox="1">
            <a:spLocks noGrp="1"/>
          </p:cNvSpPr>
          <p:nvPr>
            <p:ph idx="1"/>
          </p:nvPr>
        </p:nvSpPr>
        <p:spPr>
          <a:xfrm>
            <a:off x="515816" y="1674813"/>
            <a:ext cx="11190649" cy="5048590"/>
          </a:xfrm>
          <a:prstGeom prst="rect">
            <a:avLst/>
          </a:prstGeom>
          <a:noFill/>
          <a:ln>
            <a:noFill/>
          </a:ln>
        </p:spPr>
        <p:txBody>
          <a:bodyPr spcFirstLastPara="1" wrap="square" lIns="91425" tIns="45700" rIns="91425" bIns="45700" anchor="ctr" anchorCtr="0">
            <a:noAutofit/>
          </a:bodyPr>
          <a:lstStyle/>
          <a:p>
            <a:pPr marL="114300" lvl="0" indent="0" algn="l" rtl="0">
              <a:lnSpc>
                <a:spcPct val="90000"/>
              </a:lnSpc>
              <a:spcBef>
                <a:spcPts val="1000"/>
              </a:spcBef>
              <a:spcAft>
                <a:spcPts val="0"/>
              </a:spcAft>
              <a:buSzPts val="1800"/>
              <a:buNone/>
            </a:pPr>
            <a:endParaRPr sz="2200" b="0" i="0" dirty="0">
              <a:solidFill>
                <a:srgbClr val="172B4D"/>
              </a:solidFill>
              <a:latin typeface="Calibri"/>
              <a:ea typeface="Calibri"/>
              <a:cs typeface="Calibri"/>
              <a:sym typeface="Calibri"/>
            </a:endParaRPr>
          </a:p>
          <a:p>
            <a:pPr marL="114300" lvl="0" indent="0" algn="l" rtl="0">
              <a:lnSpc>
                <a:spcPct val="90000"/>
              </a:lnSpc>
              <a:spcBef>
                <a:spcPts val="1000"/>
              </a:spcBef>
              <a:spcAft>
                <a:spcPts val="0"/>
              </a:spcAft>
              <a:buSzPts val="1800"/>
              <a:buNone/>
            </a:pPr>
            <a:endParaRPr sz="2200" dirty="0">
              <a:solidFill>
                <a:srgbClr val="172B4D"/>
              </a:solidFill>
              <a:latin typeface="Calibri"/>
              <a:ea typeface="Calibri"/>
              <a:cs typeface="Calibri"/>
              <a:sym typeface="Calibri"/>
            </a:endParaRPr>
          </a:p>
          <a:p>
            <a:pPr marL="571500" lvl="1" indent="0" algn="l" rtl="0">
              <a:lnSpc>
                <a:spcPct val="90000"/>
              </a:lnSpc>
              <a:spcBef>
                <a:spcPts val="500"/>
              </a:spcBef>
              <a:spcAft>
                <a:spcPts val="0"/>
              </a:spcAft>
              <a:buSzPts val="1800"/>
              <a:buNone/>
            </a:pPr>
            <a:endParaRPr sz="1800" dirty="0">
              <a:highlight>
                <a:srgbClr val="FFFF00"/>
              </a:highlight>
            </a:endParaRPr>
          </a:p>
          <a:p>
            <a:pPr marL="914400" lvl="1" indent="-228600" algn="l" rtl="0">
              <a:lnSpc>
                <a:spcPct val="90000"/>
              </a:lnSpc>
              <a:spcBef>
                <a:spcPts val="500"/>
              </a:spcBef>
              <a:spcAft>
                <a:spcPts val="0"/>
              </a:spcAft>
              <a:buSzPts val="1800"/>
              <a:buNone/>
            </a:pPr>
            <a:endParaRPr sz="1800" dirty="0">
              <a:highlight>
                <a:srgbClr val="FFFF00"/>
              </a:highlight>
            </a:endParaRPr>
          </a:p>
          <a:p>
            <a:pPr marL="914400" lvl="1" indent="-228600" algn="l" rtl="0">
              <a:lnSpc>
                <a:spcPct val="90000"/>
              </a:lnSpc>
              <a:spcBef>
                <a:spcPts val="500"/>
              </a:spcBef>
              <a:spcAft>
                <a:spcPts val="0"/>
              </a:spcAft>
              <a:buSzPts val="1800"/>
              <a:buNone/>
            </a:pPr>
            <a:endParaRPr sz="1800" dirty="0">
              <a:highlight>
                <a:srgbClr val="FFFF00"/>
              </a:highlight>
            </a:endParaRPr>
          </a:p>
          <a:p>
            <a:pPr marL="914400" lvl="1" indent="-228600" algn="l" rtl="0">
              <a:lnSpc>
                <a:spcPct val="90000"/>
              </a:lnSpc>
              <a:spcBef>
                <a:spcPts val="500"/>
              </a:spcBef>
              <a:spcAft>
                <a:spcPts val="0"/>
              </a:spcAft>
              <a:buSzPts val="1800"/>
              <a:buNone/>
            </a:pPr>
            <a:endParaRPr sz="1800" dirty="0">
              <a:highlight>
                <a:srgbClr val="FFFF00"/>
              </a:highlight>
            </a:endParaRPr>
          </a:p>
          <a:p>
            <a:pPr marL="228600" lvl="0" indent="-76200" algn="l" rtl="0">
              <a:lnSpc>
                <a:spcPct val="90000"/>
              </a:lnSpc>
              <a:spcBef>
                <a:spcPts val="0"/>
              </a:spcBef>
              <a:spcAft>
                <a:spcPts val="0"/>
              </a:spcAft>
              <a:buClr>
                <a:schemeClr val="dk1"/>
              </a:buClr>
              <a:buSzPts val="2400"/>
              <a:buNone/>
            </a:pPr>
            <a:endParaRPr sz="2400" dirty="0"/>
          </a:p>
        </p:txBody>
      </p:sp>
      <p:sp>
        <p:nvSpPr>
          <p:cNvPr id="436" name="Google Shape;436;p49"/>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F9848DFF-2B66-49B0-A6CB-45DCB036A8B5}" type="datetime1">
              <a:rPr lang="en-US" smtClean="0"/>
              <a:t>11/28/2023</a:t>
            </a:fld>
            <a:endParaRPr dirty="0"/>
          </a:p>
        </p:txBody>
      </p:sp>
      <p:pic>
        <p:nvPicPr>
          <p:cNvPr id="437" name="Google Shape;437;p49"/>
          <p:cNvPicPr preferRelativeResize="0"/>
          <p:nvPr/>
        </p:nvPicPr>
        <p:blipFill rotWithShape="1">
          <a:blip r:embed="rId3">
            <a:alphaModFix/>
          </a:blip>
          <a:srcRect/>
          <a:stretch/>
        </p:blipFill>
        <p:spPr>
          <a:xfrm>
            <a:off x="515825" y="1611695"/>
            <a:ext cx="4038074" cy="4144631"/>
          </a:xfrm>
          <a:prstGeom prst="rect">
            <a:avLst/>
          </a:prstGeom>
          <a:noFill/>
          <a:ln>
            <a:noFill/>
          </a:ln>
          <a:effectLst>
            <a:outerShdw blurRad="57150" dist="19050" dir="5400000" algn="bl" rotWithShape="0">
              <a:srgbClr val="000000">
                <a:alpha val="49019"/>
              </a:srgbClr>
            </a:outerShdw>
          </a:effectLst>
        </p:spPr>
      </p:pic>
      <p:sp>
        <p:nvSpPr>
          <p:cNvPr id="438" name="Google Shape;438;p49"/>
          <p:cNvSpPr txBox="1"/>
          <p:nvPr/>
        </p:nvSpPr>
        <p:spPr>
          <a:xfrm>
            <a:off x="4553899" y="1811896"/>
            <a:ext cx="7152600" cy="3540300"/>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Char char="•"/>
            </a:pPr>
            <a:r>
              <a:rPr lang="en-US" sz="1600" b="1" i="0" u="none" strike="noStrike" cap="none" dirty="0">
                <a:solidFill>
                  <a:srgbClr val="172B4D"/>
                </a:solidFill>
                <a:latin typeface="Calibri"/>
                <a:ea typeface="Calibri"/>
                <a:cs typeface="Calibri"/>
                <a:sym typeface="Calibri"/>
              </a:rPr>
              <a:t>Payment Year</a:t>
            </a:r>
            <a:r>
              <a:rPr lang="en-US" sz="1600" b="0" i="0" u="none" strike="noStrike" cap="none" dirty="0">
                <a:solidFill>
                  <a:srgbClr val="172B4D"/>
                </a:solidFill>
                <a:latin typeface="Calibri"/>
                <a:ea typeface="Calibri"/>
                <a:cs typeface="Calibri"/>
                <a:sym typeface="Calibri"/>
              </a:rPr>
              <a:t>: choose with drop down.                                                     	</a:t>
            </a:r>
            <a:endParaRPr sz="1600" b="0" i="0" u="none" strike="noStrike" cap="none" dirty="0">
              <a:solidFill>
                <a:srgbClr val="172B4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172B4D"/>
                </a:solidFill>
                <a:latin typeface="Calibri"/>
                <a:ea typeface="Calibri"/>
                <a:cs typeface="Calibri"/>
                <a:sym typeface="Calibri"/>
              </a:rPr>
              <a:t>(December Posting Period must be created to show current year)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172B4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Char char="•"/>
            </a:pPr>
            <a:r>
              <a:rPr lang="en-US" sz="1600" b="1" i="0" u="none" strike="noStrike" cap="none" dirty="0">
                <a:solidFill>
                  <a:srgbClr val="172B4D"/>
                </a:solidFill>
                <a:latin typeface="Calibri"/>
                <a:ea typeface="Calibri"/>
                <a:cs typeface="Calibri"/>
                <a:sym typeface="Calibri"/>
              </a:rPr>
              <a:t>Type of Return</a:t>
            </a:r>
            <a:r>
              <a:rPr lang="en-US" sz="1600" b="0" i="0" u="none" strike="noStrike" cap="none" dirty="0">
                <a:solidFill>
                  <a:srgbClr val="172B4D"/>
                </a:solidFill>
                <a:latin typeface="Calibri"/>
                <a:ea typeface="Calibri"/>
                <a:cs typeface="Calibri"/>
                <a:sym typeface="Calibri"/>
              </a:rPr>
              <a:t>: Check mark one or both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172B4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Char char="•"/>
            </a:pPr>
            <a:r>
              <a:rPr lang="en-US" sz="1600" b="1" i="0" u="none" strike="noStrike" cap="none" dirty="0">
                <a:solidFill>
                  <a:srgbClr val="172B4D"/>
                </a:solidFill>
                <a:latin typeface="Calibri"/>
                <a:ea typeface="Calibri"/>
                <a:cs typeface="Calibri"/>
                <a:sym typeface="Calibri"/>
              </a:rPr>
              <a:t>Output File Type:</a:t>
            </a:r>
            <a:endParaRPr sz="1600" b="0" i="0" u="none" strike="noStrike" cap="none" dirty="0">
              <a:solidFill>
                <a:srgbClr val="172B4D"/>
              </a:solidFill>
              <a:latin typeface="Calibri"/>
              <a:ea typeface="Calibri"/>
              <a:cs typeface="Calibri"/>
              <a:sym typeface="Calibri"/>
            </a:endParaRPr>
          </a:p>
          <a:p>
            <a:pPr marL="628650" marR="0" lvl="1" indent="-1714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FF0000"/>
                </a:solidFill>
                <a:latin typeface="Calibri"/>
                <a:ea typeface="Calibri"/>
                <a:cs typeface="Calibri"/>
                <a:sym typeface="Calibri"/>
              </a:rPr>
              <a:t>IRS Format (TAP) - for IRS submission </a:t>
            </a:r>
            <a:endParaRPr sz="1600" b="0" i="0" u="none" strike="noStrike" cap="none" dirty="0">
              <a:solidFill>
                <a:srgbClr val="FF0000"/>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1600"/>
              <a:buFont typeface="Arial"/>
              <a:buNone/>
            </a:pPr>
            <a:endParaRPr sz="1600" b="0" i="0" u="none" strike="noStrike" cap="none" dirty="0">
              <a:solidFill>
                <a:srgbClr val="172B4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Char char="•"/>
            </a:pPr>
            <a:r>
              <a:rPr lang="en-US" sz="1600" b="1" i="0" u="none" strike="noStrike" cap="none" dirty="0">
                <a:solidFill>
                  <a:srgbClr val="172B4D"/>
                </a:solidFill>
                <a:latin typeface="Calibri"/>
                <a:ea typeface="Calibri"/>
                <a:cs typeface="Calibri"/>
                <a:sym typeface="Calibri"/>
              </a:rPr>
              <a:t>Organization </a:t>
            </a:r>
            <a:r>
              <a:rPr lang="en-US" sz="1600" b="0" i="0" u="none" strike="noStrike" cap="none" dirty="0">
                <a:solidFill>
                  <a:srgbClr val="172B4D"/>
                </a:solidFill>
                <a:latin typeface="Calibri"/>
                <a:ea typeface="Calibri"/>
                <a:cs typeface="Calibri"/>
                <a:sym typeface="Calibri"/>
              </a:rPr>
              <a:t>Will populate from Organization information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172B4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Char char="•"/>
            </a:pPr>
            <a:r>
              <a:rPr lang="en-US" sz="1600" b="1" i="0" u="none" strike="noStrike" cap="none" dirty="0">
                <a:solidFill>
                  <a:srgbClr val="172B4D"/>
                </a:solidFill>
                <a:latin typeface="Calibri"/>
                <a:ea typeface="Calibri"/>
                <a:cs typeface="Calibri"/>
                <a:sym typeface="Calibri"/>
              </a:rPr>
              <a:t>Print 1099 Report</a:t>
            </a:r>
            <a:r>
              <a:rPr lang="en-US" sz="1600" b="0" i="0" u="none" strike="noStrike" cap="none" dirty="0">
                <a:solidFill>
                  <a:srgbClr val="172B4D"/>
                </a:solidFill>
                <a:latin typeface="Calibri"/>
                <a:ea typeface="Calibri"/>
                <a:cs typeface="Calibri"/>
                <a:sym typeface="Calibri"/>
              </a:rPr>
              <a:t> – Click to generate the 1099 pdf report(s)</a:t>
            </a:r>
            <a:endParaRPr sz="1600" b="0" i="0" u="none" strike="noStrike" cap="none" dirty="0">
              <a:solidFill>
                <a:srgbClr val="172B4D"/>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172B4D"/>
              </a:solidFill>
              <a:latin typeface="Calibri"/>
              <a:ea typeface="Calibri"/>
              <a:cs typeface="Calibri"/>
              <a:sym typeface="Calibri"/>
            </a:endParaRPr>
          </a:p>
          <a:p>
            <a:pPr marL="0" marR="0" lvl="0" indent="0" algn="l" rtl="0">
              <a:lnSpc>
                <a:spcPct val="100000"/>
              </a:lnSpc>
              <a:spcBef>
                <a:spcPts val="0"/>
              </a:spcBef>
              <a:spcAft>
                <a:spcPts val="0"/>
              </a:spcAft>
              <a:buClr>
                <a:srgbClr val="172B4D"/>
              </a:buClr>
              <a:buSzPts val="1600"/>
              <a:buFont typeface="Calibri"/>
              <a:buChar char="•"/>
            </a:pPr>
            <a:r>
              <a:rPr lang="en-US" sz="1600" b="1" i="0" u="none" strike="noStrike" cap="none" dirty="0">
                <a:solidFill>
                  <a:srgbClr val="172B4D"/>
                </a:solidFill>
                <a:latin typeface="Calibri"/>
                <a:ea typeface="Calibri"/>
                <a:cs typeface="Calibri"/>
                <a:sym typeface="Calibri"/>
              </a:rPr>
              <a:t>Generate</a:t>
            </a:r>
            <a:r>
              <a:rPr lang="en-US" sz="1600" b="0" i="0" u="none" strike="noStrike" cap="none" dirty="0">
                <a:solidFill>
                  <a:srgbClr val="172B4D"/>
                </a:solidFill>
                <a:latin typeface="Calibri"/>
                <a:ea typeface="Calibri"/>
                <a:cs typeface="Calibri"/>
                <a:sym typeface="Calibri"/>
              </a:rPr>
              <a:t> - Click to generate the selected output file type</a:t>
            </a:r>
            <a:endParaRPr sz="14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172B4D"/>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442"/>
        <p:cNvGrpSpPr/>
        <p:nvPr/>
      </p:nvGrpSpPr>
      <p:grpSpPr>
        <a:xfrm>
          <a:off x="0" y="0"/>
          <a:ext cx="0" cy="0"/>
          <a:chOff x="0" y="0"/>
          <a:chExt cx="0" cy="0"/>
        </a:xfrm>
      </p:grpSpPr>
      <p:sp>
        <p:nvSpPr>
          <p:cNvPr id="443" name="Google Shape;443;p50"/>
          <p:cNvSpPr/>
          <p:nvPr/>
        </p:nvSpPr>
        <p:spPr>
          <a:xfrm>
            <a:off x="291455" y="390721"/>
            <a:ext cx="11099799" cy="132556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44" name="Google Shape;444;p50"/>
          <p:cNvSpPr txBox="1">
            <a:spLocks noGrp="1"/>
          </p:cNvSpPr>
          <p:nvPr>
            <p:ph type="title"/>
          </p:nvPr>
        </p:nvSpPr>
        <p:spPr>
          <a:xfrm>
            <a:off x="838200" y="588168"/>
            <a:ext cx="10553054" cy="112811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chemeClr val="lt1"/>
                </a:solidFill>
              </a:rPr>
              <a:t>1099 File submitted to IRS …. </a:t>
            </a:r>
            <a:r>
              <a:rPr lang="en-US" sz="4600" i="1" dirty="0">
                <a:solidFill>
                  <a:schemeClr val="lt1"/>
                </a:solidFill>
              </a:rPr>
              <a:t>by ITC</a:t>
            </a:r>
            <a:endParaRPr sz="4600" dirty="0">
              <a:solidFill>
                <a:srgbClr val="FFFFFF"/>
              </a:solidFill>
            </a:endParaRPr>
          </a:p>
        </p:txBody>
      </p:sp>
      <p:sp>
        <p:nvSpPr>
          <p:cNvPr id="445" name="Google Shape;445;p50"/>
          <p:cNvSpPr txBox="1">
            <a:spLocks noGrp="1"/>
          </p:cNvSpPr>
          <p:nvPr>
            <p:ph idx="1"/>
          </p:nvPr>
        </p:nvSpPr>
        <p:spPr>
          <a:xfrm>
            <a:off x="443883" y="1913730"/>
            <a:ext cx="10837140" cy="44426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endParaRPr sz="2000" dirty="0">
              <a:solidFill>
                <a:schemeClr val="dk1"/>
              </a:solidFill>
            </a:endParaRPr>
          </a:p>
          <a:p>
            <a:pPr marL="457200" marR="0" lvl="0" indent="-381000" algn="l" rtl="0">
              <a:lnSpc>
                <a:spcPct val="90000"/>
              </a:lnSpc>
              <a:spcBef>
                <a:spcPts val="0"/>
              </a:spcBef>
              <a:spcAft>
                <a:spcPts val="0"/>
              </a:spcAft>
              <a:buSzPts val="2400"/>
              <a:buChar char="•"/>
            </a:pPr>
            <a:r>
              <a:rPr lang="en-US" sz="2200" dirty="0"/>
              <a:t>Download from District’s Calendar Year Reports Archive or generate.  </a:t>
            </a:r>
            <a:endParaRPr dirty="0"/>
          </a:p>
          <a:p>
            <a:pPr marL="76200" marR="0" lvl="0" indent="0" algn="l" rtl="0">
              <a:lnSpc>
                <a:spcPct val="90000"/>
              </a:lnSpc>
              <a:spcBef>
                <a:spcPts val="0"/>
              </a:spcBef>
              <a:spcAft>
                <a:spcPts val="0"/>
              </a:spcAft>
              <a:buSzPts val="2400"/>
              <a:buNone/>
            </a:pPr>
            <a:endParaRPr sz="2200" dirty="0"/>
          </a:p>
          <a:p>
            <a:pPr marL="457200" marR="0" lvl="0" indent="-381000" algn="l" rtl="0">
              <a:lnSpc>
                <a:spcPct val="90000"/>
              </a:lnSpc>
              <a:spcBef>
                <a:spcPts val="0"/>
              </a:spcBef>
              <a:spcAft>
                <a:spcPts val="0"/>
              </a:spcAft>
              <a:buSzPts val="2400"/>
              <a:buChar char="•"/>
            </a:pPr>
            <a:r>
              <a:rPr lang="en-US" sz="2200" dirty="0"/>
              <a:t>The file names will reflect the district name and whether they are for just 1099-NEC, 1099-MISC or both.   </a:t>
            </a:r>
            <a:r>
              <a:rPr lang="en-US" sz="2000" dirty="0"/>
              <a:t>i.e.  </a:t>
            </a:r>
            <a:r>
              <a:rPr lang="en-US" sz="2000" i="1" dirty="0"/>
              <a:t>Cotton_(Demo)_Schools_1099_BOTH.tap </a:t>
            </a:r>
            <a:endParaRPr sz="2000" i="1" dirty="0"/>
          </a:p>
          <a:p>
            <a:pPr marL="457200" lvl="0" indent="0" algn="l" rtl="0">
              <a:lnSpc>
                <a:spcPct val="90000"/>
              </a:lnSpc>
              <a:spcBef>
                <a:spcPts val="0"/>
              </a:spcBef>
              <a:spcAft>
                <a:spcPts val="0"/>
              </a:spcAft>
              <a:buSzPts val="1800"/>
              <a:buNone/>
            </a:pPr>
            <a:endParaRPr sz="2400" dirty="0"/>
          </a:p>
          <a:p>
            <a:pPr marL="457200" lvl="0" indent="0" algn="l" rtl="0">
              <a:lnSpc>
                <a:spcPct val="90000"/>
              </a:lnSpc>
              <a:spcBef>
                <a:spcPts val="0"/>
              </a:spcBef>
              <a:spcAft>
                <a:spcPts val="0"/>
              </a:spcAft>
              <a:buSzPts val="1800"/>
              <a:buNone/>
            </a:pPr>
            <a:endParaRPr sz="2400" dirty="0"/>
          </a:p>
        </p:txBody>
      </p:sp>
      <p:sp>
        <p:nvSpPr>
          <p:cNvPr id="446" name="Google Shape;446;p50"/>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CAF78C8E-1150-49DE-A427-EBED4AD58DF6}" type="datetime1">
              <a:rPr lang="en-US" smtClean="0"/>
              <a:t>11/28/2023</a:t>
            </a:fld>
            <a:endParaRPr dirty="0"/>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529"/>
        <p:cNvGrpSpPr/>
        <p:nvPr/>
      </p:nvGrpSpPr>
      <p:grpSpPr>
        <a:xfrm>
          <a:off x="0" y="0"/>
          <a:ext cx="0" cy="0"/>
          <a:chOff x="0" y="0"/>
          <a:chExt cx="0" cy="0"/>
        </a:xfrm>
      </p:grpSpPr>
      <p:sp>
        <p:nvSpPr>
          <p:cNvPr id="530" name="Google Shape;530;p58"/>
          <p:cNvSpPr/>
          <p:nvPr/>
        </p:nvSpPr>
        <p:spPr>
          <a:xfrm>
            <a:off x="595788" y="419673"/>
            <a:ext cx="10870583" cy="107575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531" name="Google Shape;531;p58"/>
          <p:cNvSpPr txBox="1">
            <a:spLocks noGrp="1"/>
          </p:cNvSpPr>
          <p:nvPr>
            <p:ph type="title"/>
          </p:nvPr>
        </p:nvSpPr>
        <p:spPr>
          <a:xfrm>
            <a:off x="838200" y="10831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
            </a:r>
            <a:br>
              <a:rPr lang="en-US" sz="4600" dirty="0">
                <a:solidFill>
                  <a:srgbClr val="FFFFFF"/>
                </a:solidFill>
              </a:rPr>
            </a:br>
            <a:r>
              <a:rPr lang="en-US" sz="4600" dirty="0">
                <a:solidFill>
                  <a:srgbClr val="FFFFFF"/>
                </a:solidFill>
              </a:rPr>
              <a:t>Questions ?</a:t>
            </a:r>
            <a:endParaRPr sz="4600" dirty="0">
              <a:solidFill>
                <a:srgbClr val="FFFFFF"/>
              </a:solidFill>
            </a:endParaRPr>
          </a:p>
        </p:txBody>
      </p:sp>
      <p:sp>
        <p:nvSpPr>
          <p:cNvPr id="532" name="Google Shape;532;p58"/>
          <p:cNvSpPr txBox="1">
            <a:spLocks noGrp="1"/>
          </p:cNvSpPr>
          <p:nvPr>
            <p:ph idx="1"/>
          </p:nvPr>
        </p:nvSpPr>
        <p:spPr>
          <a:xfrm>
            <a:off x="411480" y="1614646"/>
            <a:ext cx="10977468" cy="4622483"/>
          </a:xfrm>
          <a:prstGeom prst="rect">
            <a:avLst/>
          </a:prstGeom>
          <a:noFill/>
          <a:ln>
            <a:noFill/>
          </a:ln>
        </p:spPr>
        <p:txBody>
          <a:bodyPr spcFirstLastPara="1" wrap="square" lIns="91425" tIns="45700" rIns="91425" bIns="45700" anchor="ctr" anchorCtr="0">
            <a:noAutofit/>
          </a:bodyPr>
          <a:lstStyle/>
          <a:p>
            <a:pPr marL="0" lvl="1" indent="0" algn="ctr" rtl="0">
              <a:lnSpc>
                <a:spcPct val="90000"/>
              </a:lnSpc>
              <a:spcBef>
                <a:spcPts val="500"/>
              </a:spcBef>
              <a:spcAft>
                <a:spcPts val="0"/>
              </a:spcAft>
              <a:buSzPts val="1800"/>
              <a:buNone/>
            </a:pPr>
            <a:endParaRPr sz="2600" dirty="0">
              <a:latin typeface="Calibri"/>
              <a:ea typeface="Calibri"/>
              <a:cs typeface="Calibri"/>
              <a:sym typeface="Calibri"/>
            </a:endParaRPr>
          </a:p>
        </p:txBody>
      </p:sp>
      <p:sp>
        <p:nvSpPr>
          <p:cNvPr id="533" name="Google Shape;533;p58"/>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11873BAF-7085-4397-8ED7-8EB5C9D06DA6}" type="datetime1">
              <a:rPr lang="en-US" smtClean="0"/>
              <a:t>11/28/2023</a:t>
            </a:fld>
            <a:endParaRPr dirty="0"/>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529"/>
        <p:cNvGrpSpPr/>
        <p:nvPr/>
      </p:nvGrpSpPr>
      <p:grpSpPr>
        <a:xfrm>
          <a:off x="0" y="0"/>
          <a:ext cx="0" cy="0"/>
          <a:chOff x="0" y="0"/>
          <a:chExt cx="0" cy="0"/>
        </a:xfrm>
      </p:grpSpPr>
      <p:sp>
        <p:nvSpPr>
          <p:cNvPr id="530" name="Google Shape;530;p58"/>
          <p:cNvSpPr/>
          <p:nvPr/>
        </p:nvSpPr>
        <p:spPr>
          <a:xfrm>
            <a:off x="595788" y="419673"/>
            <a:ext cx="10870583" cy="107575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531" name="Google Shape;531;p58"/>
          <p:cNvSpPr txBox="1">
            <a:spLocks noGrp="1"/>
          </p:cNvSpPr>
          <p:nvPr>
            <p:ph type="title"/>
          </p:nvPr>
        </p:nvSpPr>
        <p:spPr>
          <a:xfrm>
            <a:off x="838200" y="10831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
            </a:r>
            <a:br>
              <a:rPr lang="en-US" sz="4600" dirty="0">
                <a:solidFill>
                  <a:srgbClr val="FFFFFF"/>
                </a:solidFill>
              </a:rPr>
            </a:br>
            <a:r>
              <a:rPr lang="en-US" sz="4600" dirty="0" smtClean="0">
                <a:solidFill>
                  <a:srgbClr val="FFFFFF"/>
                </a:solidFill>
              </a:rPr>
              <a:t>NEOMIN Holiday Hours ~ 2023</a:t>
            </a:r>
            <a:endParaRPr sz="4600" dirty="0">
              <a:solidFill>
                <a:srgbClr val="FFFFFF"/>
              </a:solidFill>
            </a:endParaRPr>
          </a:p>
        </p:txBody>
      </p:sp>
      <p:sp>
        <p:nvSpPr>
          <p:cNvPr id="533" name="Google Shape;533;p58"/>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E21F83EC-1CD3-4A3B-878C-E151A304B530}" type="datetime1">
              <a:rPr lang="en-US" smtClean="0"/>
              <a:t>11/28/2023</a:t>
            </a:fld>
            <a:endParaRPr dirty="0"/>
          </a:p>
        </p:txBody>
      </p:sp>
      <p:pic>
        <p:nvPicPr>
          <p:cNvPr id="6" name="Content Placeholder 5" descr="http://clipart-library.com/new_gallery/97-978491_snowman-snowman-with-sign-transparent.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5677" y="1806781"/>
            <a:ext cx="3492403" cy="2513012"/>
          </a:xfrm>
          <a:prstGeom prst="rect">
            <a:avLst/>
          </a:prstGeom>
          <a:noFill/>
          <a:ln>
            <a:noFill/>
          </a:ln>
        </p:spPr>
      </p:pic>
      <p:sp>
        <p:nvSpPr>
          <p:cNvPr id="2" name="TextBox 1"/>
          <p:cNvSpPr txBox="1"/>
          <p:nvPr/>
        </p:nvSpPr>
        <p:spPr>
          <a:xfrm>
            <a:off x="4305671" y="1979720"/>
            <a:ext cx="5823750" cy="2031325"/>
          </a:xfrm>
          <a:prstGeom prst="rect">
            <a:avLst/>
          </a:prstGeom>
          <a:noFill/>
        </p:spPr>
        <p:txBody>
          <a:bodyPr wrap="square" rtlCol="0">
            <a:spAutoFit/>
          </a:bodyPr>
          <a:lstStyle/>
          <a:p>
            <a:pPr algn="ctr"/>
            <a:r>
              <a:rPr lang="en-US" dirty="0"/>
              <a:t>December 25, 2023 – Closed</a:t>
            </a:r>
          </a:p>
          <a:p>
            <a:pPr algn="ctr"/>
            <a:r>
              <a:rPr lang="en-US" dirty="0"/>
              <a:t>December 26, 2023 – Closed</a:t>
            </a:r>
          </a:p>
          <a:p>
            <a:pPr algn="ctr"/>
            <a:r>
              <a:rPr lang="en-US" dirty="0"/>
              <a:t>December 27, 2023 – 8:00 am – 4:00 pm</a:t>
            </a:r>
          </a:p>
          <a:p>
            <a:pPr algn="ctr"/>
            <a:r>
              <a:rPr lang="en-US" dirty="0"/>
              <a:t>December 28, 2023 – 8:00 am – 4:00 pm</a:t>
            </a:r>
          </a:p>
          <a:p>
            <a:pPr algn="ctr"/>
            <a:r>
              <a:rPr lang="en-US" dirty="0"/>
              <a:t>December 29, 2023 – Closed</a:t>
            </a:r>
          </a:p>
          <a:p>
            <a:pPr algn="ctr"/>
            <a:r>
              <a:rPr lang="en-US" dirty="0"/>
              <a:t>January 01, 2024 – Closed</a:t>
            </a:r>
          </a:p>
          <a:p>
            <a:pPr algn="ctr"/>
            <a:r>
              <a:rPr lang="en-US" dirty="0"/>
              <a:t>January 02, 2024 – 8:00 am – 4:00 pm </a:t>
            </a:r>
          </a:p>
        </p:txBody>
      </p:sp>
      <p:sp>
        <p:nvSpPr>
          <p:cNvPr id="3" name="Slide Number Placeholder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39</a:t>
            </a:fld>
            <a:endParaRPr lang="en-US" dirty="0"/>
          </a:p>
        </p:txBody>
      </p:sp>
    </p:spTree>
    <p:extLst>
      <p:ext uri="{BB962C8B-B14F-4D97-AF65-F5344CB8AC3E}">
        <p14:creationId xmlns:p14="http://schemas.microsoft.com/office/powerpoint/2010/main" val="91741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28"/>
        <p:cNvGrpSpPr/>
        <p:nvPr/>
      </p:nvGrpSpPr>
      <p:grpSpPr>
        <a:xfrm>
          <a:off x="0" y="0"/>
          <a:ext cx="0" cy="0"/>
          <a:chOff x="0" y="0"/>
          <a:chExt cx="0" cy="0"/>
        </a:xfrm>
      </p:grpSpPr>
      <p:sp>
        <p:nvSpPr>
          <p:cNvPr id="129" name="Google Shape;129;p9"/>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0" name="Google Shape;130;p9"/>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CYE – Things that can be done now</a:t>
            </a:r>
            <a:endParaRPr sz="4600" dirty="0">
              <a:solidFill>
                <a:srgbClr val="FFFFFF"/>
              </a:solidFill>
            </a:endParaRPr>
          </a:p>
        </p:txBody>
      </p:sp>
      <p:sp>
        <p:nvSpPr>
          <p:cNvPr id="131" name="Google Shape;131;p9"/>
          <p:cNvSpPr txBox="1">
            <a:spLocks noGrp="1"/>
          </p:cNvSpPr>
          <p:nvPr>
            <p:ph idx="1"/>
          </p:nvPr>
        </p:nvSpPr>
        <p:spPr>
          <a:xfrm>
            <a:off x="546100" y="2362766"/>
            <a:ext cx="10807700" cy="3754665"/>
          </a:xfrm>
          <a:prstGeom prst="rect">
            <a:avLst/>
          </a:prstGeom>
          <a:noFill/>
          <a:ln>
            <a:noFill/>
          </a:ln>
        </p:spPr>
        <p:txBody>
          <a:bodyPr spcFirstLastPara="1" wrap="square" lIns="91425" tIns="45700" rIns="91425" bIns="45700" anchor="ctr" anchorCtr="0">
            <a:noAutofit/>
          </a:bodyPr>
          <a:lstStyle/>
          <a:p>
            <a:pPr marL="152400" lvl="0" indent="0" algn="l" rtl="0">
              <a:lnSpc>
                <a:spcPct val="100000"/>
              </a:lnSpc>
              <a:spcBef>
                <a:spcPts val="0"/>
              </a:spcBef>
              <a:spcAft>
                <a:spcPts val="0"/>
              </a:spcAft>
              <a:buSzPts val="2400"/>
              <a:buNone/>
            </a:pPr>
            <a:r>
              <a:rPr lang="en-US" sz="3000" b="1" dirty="0"/>
              <a:t>Review &amp; Verify:</a:t>
            </a:r>
            <a:endParaRPr dirty="0"/>
          </a:p>
          <a:p>
            <a:pPr marL="609600" lvl="1" indent="0" algn="l" rtl="0">
              <a:lnSpc>
                <a:spcPct val="100000"/>
              </a:lnSpc>
              <a:spcBef>
                <a:spcPts val="0"/>
              </a:spcBef>
              <a:spcAft>
                <a:spcPts val="0"/>
              </a:spcAft>
              <a:buSzPts val="2400"/>
              <a:buNone/>
            </a:pPr>
            <a:endParaRPr sz="1100" b="1" dirty="0"/>
          </a:p>
          <a:p>
            <a:pPr marL="1524000" lvl="2" indent="-457200" algn="l" rtl="0">
              <a:lnSpc>
                <a:spcPct val="150000"/>
              </a:lnSpc>
              <a:spcBef>
                <a:spcPts val="0"/>
              </a:spcBef>
              <a:spcAft>
                <a:spcPts val="0"/>
              </a:spcAft>
              <a:buSzPts val="2400"/>
              <a:buFont typeface="Noto Sans Symbols"/>
              <a:buChar char="✔"/>
            </a:pPr>
            <a:r>
              <a:rPr lang="en-US" sz="3000" dirty="0"/>
              <a:t>Vendors </a:t>
            </a:r>
            <a:r>
              <a:rPr lang="en-US" sz="3000" b="1" dirty="0"/>
              <a:t>1099 Location </a:t>
            </a:r>
            <a:r>
              <a:rPr lang="en-US" sz="3000" dirty="0"/>
              <a:t>(address)</a:t>
            </a:r>
            <a:endParaRPr sz="3200" dirty="0"/>
          </a:p>
          <a:p>
            <a:pPr marL="1524000" marR="0" lvl="2" indent="-457200" algn="l" rtl="0">
              <a:lnSpc>
                <a:spcPct val="150000"/>
              </a:lnSpc>
              <a:spcBef>
                <a:spcPts val="0"/>
              </a:spcBef>
              <a:spcAft>
                <a:spcPts val="0"/>
              </a:spcAft>
              <a:buSzPts val="2400"/>
              <a:buFont typeface="Noto Sans Symbols"/>
              <a:buChar char="✔"/>
            </a:pPr>
            <a:r>
              <a:rPr lang="en-US" sz="3000" dirty="0"/>
              <a:t>Vendors </a:t>
            </a:r>
            <a:r>
              <a:rPr lang="en-US" sz="3000" b="1" dirty="0"/>
              <a:t>Tax ID Type </a:t>
            </a:r>
            <a:r>
              <a:rPr lang="en-US" sz="3000" dirty="0"/>
              <a:t>(SSN or EIN)</a:t>
            </a:r>
            <a:endParaRPr dirty="0"/>
          </a:p>
          <a:p>
            <a:pPr marL="1524000" marR="0" lvl="2" indent="-457200" algn="l" rtl="0">
              <a:lnSpc>
                <a:spcPct val="150000"/>
              </a:lnSpc>
              <a:spcBef>
                <a:spcPts val="0"/>
              </a:spcBef>
              <a:spcAft>
                <a:spcPts val="0"/>
              </a:spcAft>
              <a:buSzPts val="2400"/>
              <a:buFont typeface="Noto Sans Symbols"/>
              <a:buChar char="✔"/>
            </a:pPr>
            <a:r>
              <a:rPr lang="en-US" sz="3000" dirty="0"/>
              <a:t>Vendors </a:t>
            </a:r>
            <a:r>
              <a:rPr lang="en-US" sz="3000" b="1" dirty="0"/>
              <a:t>ID #</a:t>
            </a:r>
            <a:r>
              <a:rPr lang="en-US" sz="3000" dirty="0"/>
              <a:t> </a:t>
            </a:r>
            <a:endParaRPr dirty="0"/>
          </a:p>
          <a:p>
            <a:pPr marL="1524000" lvl="2" indent="-457200" algn="l" rtl="0">
              <a:lnSpc>
                <a:spcPct val="150000"/>
              </a:lnSpc>
              <a:spcBef>
                <a:spcPts val="0"/>
              </a:spcBef>
              <a:spcAft>
                <a:spcPts val="0"/>
              </a:spcAft>
              <a:buSzPts val="2400"/>
              <a:buFont typeface="Noto Sans Symbols"/>
              <a:buChar char="✔"/>
            </a:pPr>
            <a:r>
              <a:rPr lang="en-US" sz="3000" dirty="0"/>
              <a:t>Vendors </a:t>
            </a:r>
            <a:r>
              <a:rPr lang="en-US" sz="3000" b="1" dirty="0"/>
              <a:t>Type 1099  </a:t>
            </a:r>
            <a:endParaRPr dirty="0"/>
          </a:p>
          <a:p>
            <a:pPr marL="1066800" lvl="2" indent="0" algn="l" rtl="0">
              <a:lnSpc>
                <a:spcPct val="150000"/>
              </a:lnSpc>
              <a:spcBef>
                <a:spcPts val="0"/>
              </a:spcBef>
              <a:spcAft>
                <a:spcPts val="0"/>
              </a:spcAft>
              <a:buSzPts val="2400"/>
              <a:buNone/>
            </a:pPr>
            <a:endParaRPr sz="2400" dirty="0"/>
          </a:p>
        </p:txBody>
      </p:sp>
      <p:sp>
        <p:nvSpPr>
          <p:cNvPr id="132" name="Google Shape;132;p9"/>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60A1E936-276F-4E7D-9A4C-DA384D9A1E84}" type="datetime1">
              <a:rPr lang="en-US" smtClean="0"/>
              <a:t>11/28/2023</a:t>
            </a:fld>
            <a:endParaRPr dirty="0"/>
          </a:p>
        </p:txBody>
      </p:sp>
      <p:pic>
        <p:nvPicPr>
          <p:cNvPr id="133" name="Google Shape;133;p9"/>
          <p:cNvPicPr preferRelativeResize="0"/>
          <p:nvPr/>
        </p:nvPicPr>
        <p:blipFill rotWithShape="1">
          <a:blip r:embed="rId3">
            <a:alphaModFix/>
          </a:blip>
          <a:srcRect/>
          <a:stretch/>
        </p:blipFill>
        <p:spPr>
          <a:xfrm>
            <a:off x="6511974" y="4539482"/>
            <a:ext cx="2568018" cy="1898577"/>
          </a:xfrm>
          <a:prstGeom prst="rect">
            <a:avLst/>
          </a:prstGeom>
          <a:noFill/>
          <a:ln w="9525" cap="flat" cmpd="sng">
            <a:solidFill>
              <a:schemeClr val="accent1"/>
            </a:solidFill>
            <a:prstDash val="solid"/>
            <a:round/>
            <a:headEnd type="none" w="sm" len="sm"/>
            <a:tailEnd type="none" w="sm" len="sm"/>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2"/>
          <p:cNvSpPr/>
          <p:nvPr/>
        </p:nvSpPr>
        <p:spPr>
          <a:xfrm>
            <a:off x="546099" y="349250"/>
            <a:ext cx="11154675" cy="15510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9" name="Google Shape;139;p2"/>
          <p:cNvSpPr txBox="1">
            <a:spLocks noGrp="1"/>
          </p:cNvSpPr>
          <p:nvPr>
            <p:ph type="title"/>
          </p:nvPr>
        </p:nvSpPr>
        <p:spPr>
          <a:xfrm>
            <a:off x="621792" y="429768"/>
            <a:ext cx="11024109" cy="137057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dirty="0">
                <a:solidFill>
                  <a:srgbClr val="FFFFFF"/>
                </a:solidFill>
              </a:rPr>
              <a:t>IRS Taxpayer Identification Number (TIN) </a:t>
            </a:r>
            <a:br>
              <a:rPr lang="en-US" sz="4000" dirty="0">
                <a:solidFill>
                  <a:srgbClr val="FFFFFF"/>
                </a:solidFill>
              </a:rPr>
            </a:br>
            <a:r>
              <a:rPr lang="en-US" sz="4000" dirty="0">
                <a:solidFill>
                  <a:srgbClr val="FFFFFF"/>
                </a:solidFill>
              </a:rPr>
              <a:t>Matching Program with the IRS </a:t>
            </a:r>
            <a:endParaRPr dirty="0"/>
          </a:p>
        </p:txBody>
      </p:sp>
      <p:sp>
        <p:nvSpPr>
          <p:cNvPr id="140" name="Google Shape;140;p2"/>
          <p:cNvSpPr txBox="1">
            <a:spLocks noGrp="1"/>
          </p:cNvSpPr>
          <p:nvPr>
            <p:ph idx="1"/>
          </p:nvPr>
        </p:nvSpPr>
        <p:spPr>
          <a:xfrm>
            <a:off x="621792" y="1960914"/>
            <a:ext cx="9387342" cy="435606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152400" lvl="0" indent="0" algn="l" rtl="0">
              <a:lnSpc>
                <a:spcPct val="90000"/>
              </a:lnSpc>
              <a:spcBef>
                <a:spcPts val="0"/>
              </a:spcBef>
              <a:spcAft>
                <a:spcPts val="0"/>
              </a:spcAft>
              <a:buSzPts val="2400"/>
              <a:buNone/>
            </a:pPr>
            <a:r>
              <a:rPr lang="en-US" sz="2400" dirty="0"/>
              <a:t>What is this </a:t>
            </a:r>
            <a:r>
              <a:rPr lang="en-US" sz="2400" i="1" dirty="0"/>
              <a:t>Optional</a:t>
            </a:r>
            <a:r>
              <a:rPr lang="en-US" sz="2400" dirty="0"/>
              <a:t> TIN Matching Program ?</a:t>
            </a:r>
            <a:endParaRPr dirty="0"/>
          </a:p>
          <a:p>
            <a:pPr marL="152400" lvl="0" indent="0" algn="l" rtl="0">
              <a:lnSpc>
                <a:spcPct val="90000"/>
              </a:lnSpc>
              <a:spcBef>
                <a:spcPts val="0"/>
              </a:spcBef>
              <a:spcAft>
                <a:spcPts val="0"/>
              </a:spcAft>
              <a:buSzPts val="2400"/>
              <a:buNone/>
            </a:pPr>
            <a:endParaRPr sz="2400" dirty="0"/>
          </a:p>
          <a:p>
            <a:pPr marL="495300" lvl="0" indent="-342900" algn="l" rtl="0">
              <a:lnSpc>
                <a:spcPct val="90000"/>
              </a:lnSpc>
              <a:spcBef>
                <a:spcPts val="0"/>
              </a:spcBef>
              <a:spcAft>
                <a:spcPts val="0"/>
              </a:spcAft>
              <a:buSzPts val="2400"/>
              <a:buChar char="•"/>
            </a:pPr>
            <a:r>
              <a:rPr lang="en-US" sz="2400" dirty="0"/>
              <a:t>IRS TIN Matching Program can optionally be used to check whether a SSN or EIN should be used when reporting the vendor to the IRS.  </a:t>
            </a:r>
            <a:endParaRPr dirty="0"/>
          </a:p>
          <a:p>
            <a:pPr marL="495300" lvl="0" indent="-190500" algn="l" rtl="0">
              <a:lnSpc>
                <a:spcPct val="90000"/>
              </a:lnSpc>
              <a:spcBef>
                <a:spcPts val="0"/>
              </a:spcBef>
              <a:spcAft>
                <a:spcPts val="0"/>
              </a:spcAft>
              <a:buSzPts val="2400"/>
              <a:buNone/>
            </a:pPr>
            <a:endParaRPr sz="2400" dirty="0"/>
          </a:p>
          <a:p>
            <a:pPr marL="495300" lvl="0" indent="-342900" algn="l" rtl="0">
              <a:lnSpc>
                <a:spcPct val="90000"/>
              </a:lnSpc>
              <a:spcBef>
                <a:spcPts val="0"/>
              </a:spcBef>
              <a:spcAft>
                <a:spcPts val="0"/>
              </a:spcAft>
              <a:buSzPts val="2400"/>
              <a:buChar char="•"/>
            </a:pPr>
            <a:r>
              <a:rPr lang="en-US" sz="2400" dirty="0"/>
              <a:t>This verification is done by matching the Name and Number combination on the IRS interactive site for immediate verification.</a:t>
            </a:r>
            <a:endParaRPr dirty="0"/>
          </a:p>
          <a:p>
            <a:pPr marL="495300" lvl="0" indent="-190500" algn="l" rtl="0">
              <a:lnSpc>
                <a:spcPct val="90000"/>
              </a:lnSpc>
              <a:spcBef>
                <a:spcPts val="0"/>
              </a:spcBef>
              <a:spcAft>
                <a:spcPts val="0"/>
              </a:spcAft>
              <a:buSzPts val="2400"/>
              <a:buNone/>
            </a:pPr>
            <a:endParaRPr sz="2400" dirty="0"/>
          </a:p>
          <a:p>
            <a:pPr marL="495300" lvl="0" indent="-342900" algn="l" rtl="0">
              <a:lnSpc>
                <a:spcPct val="90000"/>
              </a:lnSpc>
              <a:spcBef>
                <a:spcPts val="0"/>
              </a:spcBef>
              <a:spcAft>
                <a:spcPts val="0"/>
              </a:spcAft>
              <a:buSzPts val="2400"/>
              <a:buChar char="•"/>
            </a:pPr>
            <a:r>
              <a:rPr lang="en-US" sz="2400" dirty="0"/>
              <a:t>For more information:   </a:t>
            </a:r>
            <a:r>
              <a:rPr lang="en-US" sz="2400" b="1" i="0" u="sng" strike="noStrike" dirty="0">
                <a:solidFill>
                  <a:srgbClr val="000000"/>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https://www.irs.gov/tax-professionals/taxpayer-identification-number-tin-matching</a:t>
            </a:r>
            <a:r>
              <a:rPr lang="en-US" sz="2400" b="1" i="0" u="none" strike="noStrike" dirty="0">
                <a:solidFill>
                  <a:srgbClr val="000000"/>
                </a:solidFill>
                <a:latin typeface="Calibri"/>
                <a:ea typeface="Calibri"/>
                <a:cs typeface="Calibri"/>
                <a:sym typeface="Calibri"/>
              </a:rPr>
              <a:t> </a:t>
            </a:r>
            <a:endParaRPr sz="1200" dirty="0"/>
          </a:p>
          <a:p>
            <a:pPr marL="228600" lvl="0" indent="-76200" algn="l" rtl="0">
              <a:lnSpc>
                <a:spcPct val="90000"/>
              </a:lnSpc>
              <a:spcBef>
                <a:spcPts val="0"/>
              </a:spcBef>
              <a:spcAft>
                <a:spcPts val="0"/>
              </a:spcAft>
              <a:buClr>
                <a:schemeClr val="dk1"/>
              </a:buClr>
              <a:buSzPts val="2400"/>
              <a:buNone/>
            </a:pPr>
            <a:endParaRPr sz="2400" dirty="0"/>
          </a:p>
        </p:txBody>
      </p:sp>
      <p:sp>
        <p:nvSpPr>
          <p:cNvPr id="142" name="Google Shape;142;p2"/>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86B9F570-0B6D-45A2-9A84-E491B8CA08BA}" type="datetime1">
              <a:rPr lang="en-US" smtClean="0"/>
              <a:t>11/28/2023</a:t>
            </a:fld>
            <a:endParaRPr dirty="0"/>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2"/>
          <p:cNvSpPr/>
          <p:nvPr/>
        </p:nvSpPr>
        <p:spPr>
          <a:xfrm>
            <a:off x="546099" y="349250"/>
            <a:ext cx="11154675" cy="15510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9" name="Google Shape;139;p2"/>
          <p:cNvSpPr txBox="1">
            <a:spLocks noGrp="1"/>
          </p:cNvSpPr>
          <p:nvPr>
            <p:ph type="title"/>
          </p:nvPr>
        </p:nvSpPr>
        <p:spPr>
          <a:xfrm>
            <a:off x="621792" y="429768"/>
            <a:ext cx="11024109" cy="137057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dirty="0">
                <a:solidFill>
                  <a:srgbClr val="FFFFFF"/>
                </a:solidFill>
              </a:rPr>
              <a:t>Vendor Tax ID Number Configuration</a:t>
            </a:r>
            <a:endParaRPr dirty="0"/>
          </a:p>
        </p:txBody>
      </p:sp>
      <p:sp>
        <p:nvSpPr>
          <p:cNvPr id="140" name="Google Shape;140;p2"/>
          <p:cNvSpPr txBox="1">
            <a:spLocks noGrp="1"/>
          </p:cNvSpPr>
          <p:nvPr>
            <p:ph idx="1"/>
          </p:nvPr>
        </p:nvSpPr>
        <p:spPr>
          <a:xfrm>
            <a:off x="546098" y="1950303"/>
            <a:ext cx="11154675" cy="435606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152400" lvl="0" indent="0" algn="ctr" rtl="0">
              <a:lnSpc>
                <a:spcPct val="90000"/>
              </a:lnSpc>
              <a:spcBef>
                <a:spcPts val="0"/>
              </a:spcBef>
              <a:spcAft>
                <a:spcPts val="0"/>
              </a:spcAft>
              <a:buSzPts val="2400"/>
              <a:buNone/>
            </a:pPr>
            <a:r>
              <a:rPr lang="en-US" b="0" i="0" dirty="0">
                <a:solidFill>
                  <a:srgbClr val="172B4D"/>
                </a:solidFill>
                <a:effectLst/>
                <a:latin typeface="Calibri" panose="020F0502020204030204" pitchFamily="34" charset="0"/>
                <a:ea typeface="Calibri" panose="020F0502020204030204" pitchFamily="34" charset="0"/>
                <a:cs typeface="Calibri" panose="020F0502020204030204" pitchFamily="34" charset="0"/>
              </a:rPr>
              <a:t>System &lt; Configuration &lt; </a:t>
            </a:r>
            <a:r>
              <a:rPr lang="en-US" b="1" i="0" dirty="0">
                <a:solidFill>
                  <a:srgbClr val="172B4D"/>
                </a:solidFill>
                <a:effectLst/>
                <a:latin typeface="Calibri" panose="020F0502020204030204" pitchFamily="34" charset="0"/>
                <a:ea typeface="Calibri" panose="020F0502020204030204" pitchFamily="34" charset="0"/>
                <a:cs typeface="Calibri" panose="020F0502020204030204" pitchFamily="34" charset="0"/>
              </a:rPr>
              <a:t>Vendor Tax Id Number Configuration </a:t>
            </a:r>
          </a:p>
          <a:p>
            <a:pPr marL="152400" lvl="0" indent="0" algn="l" rtl="0">
              <a:lnSpc>
                <a:spcPct val="90000"/>
              </a:lnSpc>
              <a:spcBef>
                <a:spcPts val="0"/>
              </a:spcBef>
              <a:spcAft>
                <a:spcPts val="0"/>
              </a:spcAft>
              <a:buSzPts val="2400"/>
              <a:buNone/>
            </a:pPr>
            <a:endParaRPr lang="en-US" dirty="0">
              <a:solidFill>
                <a:srgbClr val="172B4D"/>
              </a:solidFill>
              <a:latin typeface="Calibri" panose="020F0502020204030204" pitchFamily="34" charset="0"/>
              <a:ea typeface="Calibri" panose="020F0502020204030204" pitchFamily="34" charset="0"/>
              <a:cs typeface="Calibri" panose="020F0502020204030204" pitchFamily="34" charset="0"/>
            </a:endParaRPr>
          </a:p>
          <a:p>
            <a:pPr marL="152400" lvl="0" indent="0" algn="l" rtl="0">
              <a:lnSpc>
                <a:spcPct val="90000"/>
              </a:lnSpc>
              <a:spcBef>
                <a:spcPts val="0"/>
              </a:spcBef>
              <a:spcAft>
                <a:spcPts val="0"/>
              </a:spcAft>
              <a:buSzPts val="2400"/>
              <a:buNone/>
            </a:pPr>
            <a:r>
              <a:rPr lang="en-US" b="0" i="0" dirty="0">
                <a:solidFill>
                  <a:srgbClr val="172B4D"/>
                </a:solidFill>
                <a:effectLst/>
                <a:latin typeface="Calibri" panose="020F0502020204030204" pitchFamily="34" charset="0"/>
                <a:ea typeface="Calibri" panose="020F0502020204030204" pitchFamily="34" charset="0"/>
                <a:cs typeface="Calibri" panose="020F0502020204030204" pitchFamily="34" charset="0"/>
              </a:rPr>
              <a:t>District can configure this to allow validation when entering a new vendor.</a:t>
            </a:r>
          </a:p>
          <a:p>
            <a:pPr marL="152400" lvl="0" indent="0" algn="l" rtl="0">
              <a:lnSpc>
                <a:spcPct val="90000"/>
              </a:lnSpc>
              <a:spcBef>
                <a:spcPts val="0"/>
              </a:spcBef>
              <a:spcAft>
                <a:spcPts val="0"/>
              </a:spcAft>
              <a:buSzPts val="2400"/>
              <a:buNone/>
            </a:pPr>
            <a:endParaRPr lang="en-US" sz="1600" dirty="0">
              <a:solidFill>
                <a:srgbClr val="172B4D"/>
              </a:solidFill>
              <a:latin typeface="-apple-system"/>
            </a:endParaRPr>
          </a:p>
          <a:p>
            <a:pPr marL="152400" lvl="0" indent="0" algn="l" rtl="0">
              <a:lnSpc>
                <a:spcPct val="90000"/>
              </a:lnSpc>
              <a:spcBef>
                <a:spcPts val="0"/>
              </a:spcBef>
              <a:spcAft>
                <a:spcPts val="0"/>
              </a:spcAft>
              <a:buSzPts val="2400"/>
              <a:buNone/>
            </a:pPr>
            <a:endParaRPr lang="en-US" sz="1600" dirty="0">
              <a:solidFill>
                <a:srgbClr val="172B4D"/>
              </a:solidFill>
              <a:latin typeface="-apple-system"/>
            </a:endParaRPr>
          </a:p>
          <a:p>
            <a:pPr marL="152400" lvl="0" indent="0" algn="l" rtl="0">
              <a:lnSpc>
                <a:spcPct val="90000"/>
              </a:lnSpc>
              <a:spcBef>
                <a:spcPts val="0"/>
              </a:spcBef>
              <a:spcAft>
                <a:spcPts val="0"/>
              </a:spcAft>
              <a:buSzPts val="2400"/>
              <a:buNone/>
            </a:pPr>
            <a:endParaRPr lang="en-US" sz="1600" dirty="0">
              <a:solidFill>
                <a:srgbClr val="172B4D"/>
              </a:solidFill>
              <a:latin typeface="-apple-system"/>
            </a:endParaRPr>
          </a:p>
          <a:p>
            <a:pPr marL="152400" lvl="0" indent="0" algn="l" rtl="0">
              <a:lnSpc>
                <a:spcPct val="90000"/>
              </a:lnSpc>
              <a:spcBef>
                <a:spcPts val="0"/>
              </a:spcBef>
              <a:spcAft>
                <a:spcPts val="0"/>
              </a:spcAft>
              <a:buSzPts val="2400"/>
              <a:buNone/>
            </a:pPr>
            <a:endParaRPr lang="en-US" sz="2400" dirty="0"/>
          </a:p>
          <a:p>
            <a:pPr marL="152400" lvl="0" indent="0" algn="l" rtl="0">
              <a:lnSpc>
                <a:spcPct val="90000"/>
              </a:lnSpc>
              <a:spcBef>
                <a:spcPts val="0"/>
              </a:spcBef>
              <a:spcAft>
                <a:spcPts val="0"/>
              </a:spcAft>
              <a:buSzPts val="2400"/>
              <a:buNone/>
            </a:pPr>
            <a:endParaRPr lang="en-US" sz="2400" dirty="0"/>
          </a:p>
          <a:p>
            <a:pPr marL="152400" lvl="0" indent="0" algn="l" rtl="0">
              <a:lnSpc>
                <a:spcPct val="90000"/>
              </a:lnSpc>
              <a:spcBef>
                <a:spcPts val="0"/>
              </a:spcBef>
              <a:spcAft>
                <a:spcPts val="0"/>
              </a:spcAft>
              <a:buSzPts val="2400"/>
              <a:buNone/>
            </a:pPr>
            <a:endParaRPr lang="en-US" sz="2400" dirty="0"/>
          </a:p>
          <a:p>
            <a:pPr marL="152400" lvl="0" indent="0" algn="l" rtl="0">
              <a:lnSpc>
                <a:spcPct val="90000"/>
              </a:lnSpc>
              <a:spcBef>
                <a:spcPts val="0"/>
              </a:spcBef>
              <a:spcAft>
                <a:spcPts val="0"/>
              </a:spcAft>
              <a:buSzPts val="2400"/>
              <a:buNone/>
            </a:pPr>
            <a:endParaRPr lang="en-US" sz="2400" dirty="0"/>
          </a:p>
          <a:p>
            <a:pPr marL="152400" lvl="0" indent="0" algn="l" rtl="0">
              <a:lnSpc>
                <a:spcPct val="90000"/>
              </a:lnSpc>
              <a:spcBef>
                <a:spcPts val="0"/>
              </a:spcBef>
              <a:spcAft>
                <a:spcPts val="0"/>
              </a:spcAft>
              <a:buSzPts val="2400"/>
              <a:buNone/>
            </a:pPr>
            <a:endParaRPr sz="2400" dirty="0"/>
          </a:p>
        </p:txBody>
      </p:sp>
      <p:sp>
        <p:nvSpPr>
          <p:cNvPr id="142" name="Google Shape;142;p2"/>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E439390A-0AED-4E92-BBBD-9285F9D5D97F}" type="datetime1">
              <a:rPr lang="en-US" smtClean="0"/>
              <a:t>11/28/2023</a:t>
            </a:fld>
            <a:endParaRPr dirty="0"/>
          </a:p>
        </p:txBody>
      </p:sp>
      <p:pic>
        <p:nvPicPr>
          <p:cNvPr id="3" name="Picture 2">
            <a:extLst>
              <a:ext uri="{FF2B5EF4-FFF2-40B4-BE49-F238E27FC236}">
                <a16:creationId xmlns:a16="http://schemas.microsoft.com/office/drawing/2014/main" id="{B43690F5-64A6-3BD2-4921-8EAA5B427F0E}"/>
              </a:ext>
            </a:extLst>
          </p:cNvPr>
          <p:cNvPicPr>
            <a:picLocks noChangeAspect="1"/>
          </p:cNvPicPr>
          <p:nvPr/>
        </p:nvPicPr>
        <p:blipFill>
          <a:blip r:embed="rId3"/>
          <a:stretch>
            <a:fillRect/>
          </a:stretch>
        </p:blipFill>
        <p:spPr>
          <a:xfrm>
            <a:off x="2470405" y="3792590"/>
            <a:ext cx="6934414" cy="2389706"/>
          </a:xfrm>
          <a:prstGeom prst="rect">
            <a:avLst/>
          </a:prstGeom>
          <a:ln>
            <a:solidFill>
              <a:schemeClr val="accent1"/>
            </a:solidFill>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160967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46"/>
        <p:cNvGrpSpPr/>
        <p:nvPr/>
      </p:nvGrpSpPr>
      <p:grpSpPr>
        <a:xfrm>
          <a:off x="0" y="0"/>
          <a:ext cx="0" cy="0"/>
          <a:chOff x="0" y="0"/>
          <a:chExt cx="0" cy="0"/>
        </a:xfrm>
      </p:grpSpPr>
      <p:sp>
        <p:nvSpPr>
          <p:cNvPr id="147" name="Google Shape;147;p10"/>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8" name="Google Shape;148;p10"/>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3800" dirty="0">
                <a:solidFill>
                  <a:srgbClr val="FFFFFF"/>
                </a:solidFill>
              </a:rPr>
              <a:t>CYE – Things that can be done now</a:t>
            </a:r>
            <a:br>
              <a:rPr lang="en-US" sz="3800" dirty="0">
                <a:solidFill>
                  <a:srgbClr val="FFFFFF"/>
                </a:solidFill>
              </a:rPr>
            </a:br>
            <a:r>
              <a:rPr lang="en-US" sz="3800" dirty="0">
                <a:solidFill>
                  <a:srgbClr val="FFFFFF"/>
                </a:solidFill>
              </a:rPr>
              <a:t>Review &amp; Verify Vendor’s information</a:t>
            </a:r>
            <a:endParaRPr sz="3800" dirty="0">
              <a:solidFill>
                <a:srgbClr val="FFFFFF"/>
              </a:solidFill>
            </a:endParaRPr>
          </a:p>
        </p:txBody>
      </p:sp>
      <p:sp>
        <p:nvSpPr>
          <p:cNvPr id="149" name="Google Shape;149;p10"/>
          <p:cNvSpPr txBox="1">
            <a:spLocks noGrp="1"/>
          </p:cNvSpPr>
          <p:nvPr>
            <p:ph idx="1"/>
          </p:nvPr>
        </p:nvSpPr>
        <p:spPr>
          <a:xfrm>
            <a:off x="546100" y="2152649"/>
            <a:ext cx="10807700" cy="4024313"/>
          </a:xfrm>
          <a:prstGeom prst="rect">
            <a:avLst/>
          </a:prstGeom>
          <a:noFill/>
          <a:ln>
            <a:noFill/>
          </a:ln>
        </p:spPr>
        <p:txBody>
          <a:bodyPr spcFirstLastPara="1" wrap="square" lIns="91425" tIns="45700" rIns="91425" bIns="45700" anchor="ctr" anchorCtr="0">
            <a:noAutofit/>
          </a:bodyPr>
          <a:lstStyle/>
          <a:p>
            <a:pPr marL="152400" lvl="0" indent="0" algn="l" rtl="0">
              <a:lnSpc>
                <a:spcPct val="100000"/>
              </a:lnSpc>
              <a:spcBef>
                <a:spcPts val="0"/>
              </a:spcBef>
              <a:spcAft>
                <a:spcPts val="0"/>
              </a:spcAft>
              <a:buSzPts val="2400"/>
              <a:buNone/>
            </a:pPr>
            <a:endParaRPr sz="3400" b="1" dirty="0"/>
          </a:p>
          <a:p>
            <a:pPr marL="152400" lvl="0" indent="0" algn="l" rtl="0">
              <a:lnSpc>
                <a:spcPct val="100000"/>
              </a:lnSpc>
              <a:spcBef>
                <a:spcPts val="0"/>
              </a:spcBef>
              <a:spcAft>
                <a:spcPts val="0"/>
              </a:spcAft>
              <a:buSzPts val="2400"/>
              <a:buNone/>
            </a:pPr>
            <a:r>
              <a:rPr lang="en-US" sz="3000" b="1" dirty="0"/>
              <a:t>1099 Vendor Information located under Core / Vendors</a:t>
            </a:r>
            <a:endParaRPr dirty="0"/>
          </a:p>
          <a:p>
            <a:pPr marL="609600" lvl="1" indent="0" algn="l" rtl="0">
              <a:lnSpc>
                <a:spcPct val="100000"/>
              </a:lnSpc>
              <a:spcBef>
                <a:spcPts val="0"/>
              </a:spcBef>
              <a:spcAft>
                <a:spcPts val="0"/>
              </a:spcAft>
              <a:buSzPts val="2400"/>
              <a:buNone/>
            </a:pPr>
            <a:endParaRPr sz="1100" b="1" dirty="0"/>
          </a:p>
          <a:p>
            <a:pPr marL="952500" lvl="1" indent="-342900" algn="l" rtl="0">
              <a:lnSpc>
                <a:spcPct val="100000"/>
              </a:lnSpc>
              <a:spcBef>
                <a:spcPts val="0"/>
              </a:spcBef>
              <a:spcAft>
                <a:spcPts val="0"/>
              </a:spcAft>
              <a:buSzPts val="2400"/>
              <a:buChar char="•"/>
            </a:pPr>
            <a:r>
              <a:rPr lang="en-US" sz="3400" dirty="0"/>
              <a:t>Vendor’s Location section: </a:t>
            </a:r>
            <a:endParaRPr dirty="0"/>
          </a:p>
          <a:p>
            <a:pPr marL="1409700" lvl="2" indent="-190500" algn="l" rtl="0">
              <a:lnSpc>
                <a:spcPct val="100000"/>
              </a:lnSpc>
              <a:spcBef>
                <a:spcPts val="0"/>
              </a:spcBef>
              <a:spcAft>
                <a:spcPts val="0"/>
              </a:spcAft>
              <a:buSzPts val="2400"/>
              <a:buNone/>
            </a:pPr>
            <a:endParaRPr sz="3000" dirty="0"/>
          </a:p>
          <a:p>
            <a:pPr marL="1409700" lvl="2" indent="-190500" algn="l" rtl="0">
              <a:lnSpc>
                <a:spcPct val="100000"/>
              </a:lnSpc>
              <a:spcBef>
                <a:spcPts val="0"/>
              </a:spcBef>
              <a:spcAft>
                <a:spcPts val="0"/>
              </a:spcAft>
              <a:buSzPts val="2400"/>
              <a:buNone/>
            </a:pPr>
            <a:endParaRPr sz="3000" dirty="0"/>
          </a:p>
          <a:p>
            <a:pPr marL="952500" lvl="1" indent="-342900" algn="l" rtl="0">
              <a:lnSpc>
                <a:spcPct val="100000"/>
              </a:lnSpc>
              <a:spcBef>
                <a:spcPts val="0"/>
              </a:spcBef>
              <a:spcAft>
                <a:spcPts val="0"/>
              </a:spcAft>
              <a:buSzPts val="2400"/>
              <a:buChar char="•"/>
            </a:pPr>
            <a:r>
              <a:rPr lang="en-US" sz="3400" dirty="0"/>
              <a:t>Vendor’s 1099 section: </a:t>
            </a:r>
            <a:endParaRPr dirty="0"/>
          </a:p>
          <a:p>
            <a:pPr marL="1409700" lvl="2" indent="-190500" algn="l" rtl="0">
              <a:lnSpc>
                <a:spcPct val="100000"/>
              </a:lnSpc>
              <a:spcBef>
                <a:spcPts val="0"/>
              </a:spcBef>
              <a:spcAft>
                <a:spcPts val="0"/>
              </a:spcAft>
              <a:buSzPts val="2400"/>
              <a:buNone/>
            </a:pPr>
            <a:endParaRPr sz="3000" dirty="0"/>
          </a:p>
          <a:p>
            <a:pPr marL="1409700" lvl="2" indent="-190500" algn="l" rtl="0">
              <a:lnSpc>
                <a:spcPct val="100000"/>
              </a:lnSpc>
              <a:spcBef>
                <a:spcPts val="0"/>
              </a:spcBef>
              <a:spcAft>
                <a:spcPts val="0"/>
              </a:spcAft>
              <a:buSzPts val="2400"/>
              <a:buNone/>
            </a:pPr>
            <a:endParaRPr sz="3000" dirty="0"/>
          </a:p>
          <a:p>
            <a:pPr marL="1066800" lvl="2" indent="0" algn="l" rtl="0">
              <a:lnSpc>
                <a:spcPct val="150000"/>
              </a:lnSpc>
              <a:spcBef>
                <a:spcPts val="0"/>
              </a:spcBef>
              <a:spcAft>
                <a:spcPts val="0"/>
              </a:spcAft>
              <a:buSzPts val="2400"/>
              <a:buNone/>
            </a:pPr>
            <a:r>
              <a:rPr lang="en-US" sz="2400" dirty="0"/>
              <a:t> </a:t>
            </a:r>
            <a:endParaRPr sz="2400" dirty="0"/>
          </a:p>
        </p:txBody>
      </p:sp>
      <p:sp>
        <p:nvSpPr>
          <p:cNvPr id="150" name="Google Shape;150;p10"/>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7F6ECB7D-458B-4B78-AFC4-102B4DD29B3A}" type="datetime1">
              <a:rPr lang="en-US" smtClean="0"/>
              <a:t>11/28/2023</a:t>
            </a:fld>
            <a:endParaRPr dirty="0"/>
          </a:p>
        </p:txBody>
      </p:sp>
      <p:pic>
        <p:nvPicPr>
          <p:cNvPr id="151" name="Google Shape;151;p10"/>
          <p:cNvPicPr preferRelativeResize="0"/>
          <p:nvPr/>
        </p:nvPicPr>
        <p:blipFill rotWithShape="1">
          <a:blip r:embed="rId3">
            <a:alphaModFix/>
          </a:blip>
          <a:srcRect/>
          <a:stretch/>
        </p:blipFill>
        <p:spPr>
          <a:xfrm>
            <a:off x="1908483" y="3579838"/>
            <a:ext cx="7552074" cy="868755"/>
          </a:xfrm>
          <a:prstGeom prst="rect">
            <a:avLst/>
          </a:prstGeom>
          <a:noFill/>
          <a:ln w="9525" cap="flat" cmpd="sng">
            <a:solidFill>
              <a:schemeClr val="accent1"/>
            </a:solidFill>
            <a:prstDash val="solid"/>
            <a:round/>
            <a:headEnd type="none" w="sm" len="sm"/>
            <a:tailEnd type="none" w="sm" len="sm"/>
          </a:ln>
        </p:spPr>
      </p:pic>
      <p:pic>
        <p:nvPicPr>
          <p:cNvPr id="152" name="Google Shape;152;p10"/>
          <p:cNvPicPr preferRelativeResize="0"/>
          <p:nvPr/>
        </p:nvPicPr>
        <p:blipFill rotWithShape="1">
          <a:blip r:embed="rId4">
            <a:alphaModFix/>
          </a:blip>
          <a:srcRect/>
          <a:stretch/>
        </p:blipFill>
        <p:spPr>
          <a:xfrm>
            <a:off x="1908483" y="5089264"/>
            <a:ext cx="7834039" cy="784928"/>
          </a:xfrm>
          <a:prstGeom prst="rect">
            <a:avLst/>
          </a:prstGeom>
          <a:noFill/>
          <a:ln w="9525" cap="flat" cmpd="sng">
            <a:solidFill>
              <a:schemeClr val="accent1"/>
            </a:solidFill>
            <a:prstDash val="solid"/>
            <a:round/>
            <a:headEnd type="none" w="sm" len="sm"/>
            <a:tailEnd type="none" w="sm" len="sm"/>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56"/>
        <p:cNvGrpSpPr/>
        <p:nvPr/>
      </p:nvGrpSpPr>
      <p:grpSpPr>
        <a:xfrm>
          <a:off x="0" y="0"/>
          <a:ext cx="0" cy="0"/>
          <a:chOff x="0" y="0"/>
          <a:chExt cx="0" cy="0"/>
        </a:xfrm>
      </p:grpSpPr>
      <p:sp>
        <p:nvSpPr>
          <p:cNvPr id="157" name="Google Shape;157;p11"/>
          <p:cNvSpPr/>
          <p:nvPr/>
        </p:nvSpPr>
        <p:spPr>
          <a:xfrm>
            <a:off x="546100" y="349250"/>
            <a:ext cx="11099800" cy="135342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8" name="Google Shape;158;p11"/>
          <p:cNvSpPr txBox="1">
            <a:spLocks noGrp="1"/>
          </p:cNvSpPr>
          <p:nvPr>
            <p:ph type="title"/>
          </p:nvPr>
        </p:nvSpPr>
        <p:spPr>
          <a:xfrm>
            <a:off x="738554" y="588169"/>
            <a:ext cx="10615246" cy="104378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Verify / Edit Vendor details  </a:t>
            </a:r>
            <a:endParaRPr sz="4600" dirty="0">
              <a:solidFill>
                <a:srgbClr val="FFFFFF"/>
              </a:solidFill>
            </a:endParaRPr>
          </a:p>
        </p:txBody>
      </p:sp>
      <p:sp>
        <p:nvSpPr>
          <p:cNvPr id="159" name="Google Shape;159;p11"/>
          <p:cNvSpPr txBox="1">
            <a:spLocks noGrp="1"/>
          </p:cNvSpPr>
          <p:nvPr>
            <p:ph idx="1"/>
          </p:nvPr>
        </p:nvSpPr>
        <p:spPr>
          <a:xfrm>
            <a:off x="546100" y="1702677"/>
            <a:ext cx="11214976" cy="4876800"/>
          </a:xfrm>
          <a:prstGeom prst="rect">
            <a:avLst/>
          </a:prstGeom>
          <a:noFill/>
          <a:ln>
            <a:noFill/>
          </a:ln>
        </p:spPr>
        <p:txBody>
          <a:bodyPr spcFirstLastPara="1" wrap="square" lIns="91425" tIns="45700" rIns="91425" bIns="45700" anchor="ctr" anchorCtr="0">
            <a:noAutofit/>
          </a:bodyPr>
          <a:lstStyle/>
          <a:p>
            <a:pPr marL="152400" lvl="0" indent="0" algn="l" rtl="0">
              <a:lnSpc>
                <a:spcPct val="90000"/>
              </a:lnSpc>
              <a:spcBef>
                <a:spcPts val="0"/>
              </a:spcBef>
              <a:spcAft>
                <a:spcPts val="0"/>
              </a:spcAft>
              <a:buSzPts val="2400"/>
              <a:buNone/>
            </a:pPr>
            <a:r>
              <a:rPr lang="en-US" sz="3000" b="1" dirty="0"/>
              <a:t>Vendor Names/Addresses </a:t>
            </a:r>
            <a:endParaRPr sz="3000" b="1" dirty="0">
              <a:highlight>
                <a:srgbClr val="FFFF00"/>
              </a:highlight>
            </a:endParaRPr>
          </a:p>
          <a:p>
            <a:pPr marL="1409700" lvl="2" indent="-342900" algn="l" rtl="0">
              <a:lnSpc>
                <a:spcPct val="90000"/>
              </a:lnSpc>
              <a:spcBef>
                <a:spcPts val="0"/>
              </a:spcBef>
              <a:spcAft>
                <a:spcPts val="0"/>
              </a:spcAft>
              <a:buSzPts val="2400"/>
              <a:buChar char="•"/>
            </a:pPr>
            <a:r>
              <a:rPr lang="en-US" sz="2400" dirty="0"/>
              <a:t>Name/address on W-9 form may be different than name/address for checks</a:t>
            </a:r>
            <a:endParaRPr dirty="0"/>
          </a:p>
          <a:p>
            <a:pPr marL="1066800" lvl="2" indent="0" algn="l" rtl="0">
              <a:lnSpc>
                <a:spcPct val="90000"/>
              </a:lnSpc>
              <a:spcBef>
                <a:spcPts val="0"/>
              </a:spcBef>
              <a:spcAft>
                <a:spcPts val="0"/>
              </a:spcAft>
              <a:buSzPts val="2400"/>
              <a:buNone/>
            </a:pPr>
            <a:endParaRPr sz="2400" dirty="0"/>
          </a:p>
          <a:p>
            <a:pPr marL="1409700" lvl="2" indent="-190500" algn="l" rtl="0">
              <a:lnSpc>
                <a:spcPct val="90000"/>
              </a:lnSpc>
              <a:spcBef>
                <a:spcPts val="0"/>
              </a:spcBef>
              <a:spcAft>
                <a:spcPts val="0"/>
              </a:spcAft>
              <a:buSzPts val="2400"/>
              <a:buNone/>
            </a:pPr>
            <a:endParaRPr sz="2400" dirty="0"/>
          </a:p>
          <a:p>
            <a:pPr marL="1409700" lvl="2" indent="-190500" algn="l" rtl="0">
              <a:lnSpc>
                <a:spcPct val="90000"/>
              </a:lnSpc>
              <a:spcBef>
                <a:spcPts val="0"/>
              </a:spcBef>
              <a:spcAft>
                <a:spcPts val="0"/>
              </a:spcAft>
              <a:buSzPts val="2400"/>
              <a:buNone/>
            </a:pPr>
            <a:endParaRPr sz="2400" dirty="0"/>
          </a:p>
          <a:p>
            <a:pPr marL="1066800" lvl="2" indent="0" algn="l" rtl="0">
              <a:lnSpc>
                <a:spcPct val="90000"/>
              </a:lnSpc>
              <a:spcBef>
                <a:spcPts val="0"/>
              </a:spcBef>
              <a:spcAft>
                <a:spcPts val="0"/>
              </a:spcAft>
              <a:buSzPts val="2400"/>
              <a:buNone/>
            </a:pPr>
            <a:endParaRPr sz="2400" dirty="0"/>
          </a:p>
          <a:p>
            <a:pPr marL="1066800" lvl="2" indent="0" algn="l" rtl="0">
              <a:lnSpc>
                <a:spcPct val="90000"/>
              </a:lnSpc>
              <a:spcBef>
                <a:spcPts val="0"/>
              </a:spcBef>
              <a:spcAft>
                <a:spcPts val="0"/>
              </a:spcAft>
              <a:buSzPts val="2400"/>
              <a:buNone/>
            </a:pPr>
            <a:endParaRPr sz="2400" dirty="0"/>
          </a:p>
          <a:p>
            <a:pPr marL="1066800" lvl="2" indent="0" algn="l" rtl="0">
              <a:lnSpc>
                <a:spcPct val="90000"/>
              </a:lnSpc>
              <a:spcBef>
                <a:spcPts val="0"/>
              </a:spcBef>
              <a:spcAft>
                <a:spcPts val="0"/>
              </a:spcAft>
              <a:buSzPts val="2400"/>
              <a:buNone/>
            </a:pPr>
            <a:endParaRPr sz="2400" dirty="0"/>
          </a:p>
          <a:p>
            <a:pPr marL="1409700" lvl="2" indent="-190500" algn="l" rtl="0">
              <a:lnSpc>
                <a:spcPct val="90000"/>
              </a:lnSpc>
              <a:spcBef>
                <a:spcPts val="0"/>
              </a:spcBef>
              <a:spcAft>
                <a:spcPts val="0"/>
              </a:spcAft>
              <a:buSzPts val="2400"/>
              <a:buNone/>
            </a:pPr>
            <a:endParaRPr sz="2400" dirty="0"/>
          </a:p>
          <a:p>
            <a:pPr marL="1409700" lvl="2" indent="-190500" algn="l" rtl="0">
              <a:lnSpc>
                <a:spcPct val="90000"/>
              </a:lnSpc>
              <a:spcBef>
                <a:spcPts val="0"/>
              </a:spcBef>
              <a:spcAft>
                <a:spcPts val="0"/>
              </a:spcAft>
              <a:buSzPts val="2400"/>
              <a:buNone/>
            </a:pPr>
            <a:endParaRPr sz="2400" dirty="0"/>
          </a:p>
          <a:p>
            <a:pPr marL="1066800" lvl="2" indent="0" algn="l" rtl="0">
              <a:lnSpc>
                <a:spcPct val="90000"/>
              </a:lnSpc>
              <a:spcBef>
                <a:spcPts val="0"/>
              </a:spcBef>
              <a:spcAft>
                <a:spcPts val="0"/>
              </a:spcAft>
              <a:buSzPts val="2400"/>
              <a:buNone/>
            </a:pPr>
            <a:endParaRPr sz="2400" dirty="0"/>
          </a:p>
          <a:p>
            <a:pPr marL="1409700" lvl="2" indent="-190500" algn="l" rtl="0">
              <a:lnSpc>
                <a:spcPct val="90000"/>
              </a:lnSpc>
              <a:spcBef>
                <a:spcPts val="0"/>
              </a:spcBef>
              <a:spcAft>
                <a:spcPts val="0"/>
              </a:spcAft>
              <a:buSzPts val="2400"/>
              <a:buNone/>
            </a:pPr>
            <a:endParaRPr sz="2400" dirty="0"/>
          </a:p>
          <a:p>
            <a:pPr marL="1409700" lvl="2" indent="-190500" algn="l" rtl="0">
              <a:lnSpc>
                <a:spcPct val="90000"/>
              </a:lnSpc>
              <a:spcBef>
                <a:spcPts val="0"/>
              </a:spcBef>
              <a:spcAft>
                <a:spcPts val="0"/>
              </a:spcAft>
              <a:buSzPts val="2400"/>
              <a:buNone/>
            </a:pPr>
            <a:endParaRPr sz="1600" dirty="0"/>
          </a:p>
        </p:txBody>
      </p:sp>
      <p:sp>
        <p:nvSpPr>
          <p:cNvPr id="161" name="Google Shape;161;p11"/>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CF614D03-D05E-4D76-BFE5-277FB45F6040}" type="datetime1">
              <a:rPr lang="en-US" smtClean="0"/>
              <a:t>11/28/2023</a:t>
            </a:fld>
            <a:endParaRPr dirty="0"/>
          </a:p>
        </p:txBody>
      </p:sp>
      <p:pic>
        <p:nvPicPr>
          <p:cNvPr id="160" name="Google Shape;160;p11"/>
          <p:cNvPicPr preferRelativeResize="0"/>
          <p:nvPr/>
        </p:nvPicPr>
        <p:blipFill rotWithShape="1">
          <a:blip r:embed="rId3">
            <a:alphaModFix/>
          </a:blip>
          <a:srcRect/>
          <a:stretch/>
        </p:blipFill>
        <p:spPr>
          <a:xfrm>
            <a:off x="2095129" y="2985378"/>
            <a:ext cx="8495293" cy="3523372"/>
          </a:xfrm>
          <a:prstGeom prst="rect">
            <a:avLst/>
          </a:prstGeom>
          <a:noFill/>
          <a:ln w="9525" cap="flat" cmpd="sng">
            <a:solidFill>
              <a:schemeClr val="dk1"/>
            </a:solidFill>
            <a:prstDash val="solid"/>
            <a:round/>
            <a:headEnd type="none" w="sm" len="sm"/>
            <a:tailEnd type="none" w="sm" len="sm"/>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65"/>
        <p:cNvGrpSpPr/>
        <p:nvPr/>
      </p:nvGrpSpPr>
      <p:grpSpPr>
        <a:xfrm>
          <a:off x="0" y="0"/>
          <a:ext cx="0" cy="0"/>
          <a:chOff x="0" y="0"/>
          <a:chExt cx="0" cy="0"/>
        </a:xfrm>
      </p:grpSpPr>
      <p:sp>
        <p:nvSpPr>
          <p:cNvPr id="166" name="Google Shape;166;p13"/>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67" name="Google Shape;167;p13"/>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Several Options to Review 1099 Data</a:t>
            </a:r>
            <a:endParaRPr sz="4600" dirty="0">
              <a:solidFill>
                <a:srgbClr val="FFFFFF"/>
              </a:solidFill>
            </a:endParaRPr>
          </a:p>
        </p:txBody>
      </p:sp>
      <p:sp>
        <p:nvSpPr>
          <p:cNvPr id="168" name="Google Shape;168;p13"/>
          <p:cNvSpPr txBox="1">
            <a:spLocks noGrp="1"/>
          </p:cNvSpPr>
          <p:nvPr>
            <p:ph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495300" lvl="0" indent="-342900" algn="l" rtl="0">
              <a:lnSpc>
                <a:spcPct val="90000"/>
              </a:lnSpc>
              <a:spcBef>
                <a:spcPts val="0"/>
              </a:spcBef>
              <a:spcAft>
                <a:spcPts val="0"/>
              </a:spcAft>
              <a:buSzPts val="2400"/>
              <a:buChar char="•"/>
            </a:pPr>
            <a:r>
              <a:rPr lang="en-US" sz="3000" b="1" dirty="0"/>
              <a:t>Vendor’s Grid</a:t>
            </a:r>
            <a:endParaRPr dirty="0"/>
          </a:p>
          <a:p>
            <a:pPr marL="1409700" lvl="2" indent="-342900" algn="l" rtl="0">
              <a:lnSpc>
                <a:spcPct val="90000"/>
              </a:lnSpc>
              <a:spcBef>
                <a:spcPts val="0"/>
              </a:spcBef>
              <a:spcAft>
                <a:spcPts val="0"/>
              </a:spcAft>
              <a:buSzPts val="2400"/>
              <a:buChar char="•"/>
            </a:pPr>
            <a:r>
              <a:rPr lang="en-US" sz="2800" dirty="0"/>
              <a:t>Core &gt; Vendors</a:t>
            </a:r>
            <a:endParaRPr dirty="0"/>
          </a:p>
          <a:p>
            <a:pPr marL="1066800" lvl="2" indent="0" algn="l" rtl="0">
              <a:lnSpc>
                <a:spcPct val="90000"/>
              </a:lnSpc>
              <a:spcBef>
                <a:spcPts val="0"/>
              </a:spcBef>
              <a:spcAft>
                <a:spcPts val="0"/>
              </a:spcAft>
              <a:buSzPts val="2400"/>
              <a:buNone/>
            </a:pPr>
            <a:endParaRPr sz="2800" dirty="0"/>
          </a:p>
          <a:p>
            <a:pPr marL="495300" lvl="0" indent="-342900" algn="l" rtl="0">
              <a:lnSpc>
                <a:spcPct val="90000"/>
              </a:lnSpc>
              <a:spcBef>
                <a:spcPts val="0"/>
              </a:spcBef>
              <a:spcAft>
                <a:spcPts val="0"/>
              </a:spcAft>
              <a:buSzPts val="2400"/>
              <a:buChar char="•"/>
            </a:pPr>
            <a:r>
              <a:rPr lang="en-US" sz="3000" b="1" dirty="0"/>
              <a:t>SSDT 1099 Vendor Report</a:t>
            </a:r>
            <a:endParaRPr dirty="0"/>
          </a:p>
          <a:p>
            <a:pPr marL="1409700" lvl="2" indent="-342900" algn="l" rtl="0">
              <a:lnSpc>
                <a:spcPct val="90000"/>
              </a:lnSpc>
              <a:spcBef>
                <a:spcPts val="0"/>
              </a:spcBef>
              <a:spcAft>
                <a:spcPts val="0"/>
              </a:spcAft>
              <a:buSzPts val="2400"/>
              <a:buChar char="•"/>
            </a:pPr>
            <a:r>
              <a:rPr lang="en-US" sz="2800" dirty="0"/>
              <a:t>Report Manager</a:t>
            </a:r>
            <a:endParaRPr dirty="0"/>
          </a:p>
          <a:p>
            <a:pPr marL="609600" lvl="1" indent="0" algn="l" rtl="0">
              <a:lnSpc>
                <a:spcPct val="90000"/>
              </a:lnSpc>
              <a:spcBef>
                <a:spcPts val="0"/>
              </a:spcBef>
              <a:spcAft>
                <a:spcPts val="0"/>
              </a:spcAft>
              <a:buSzPts val="2400"/>
              <a:buNone/>
            </a:pPr>
            <a:endParaRPr sz="2800" dirty="0"/>
          </a:p>
          <a:p>
            <a:pPr marL="495300" lvl="0" indent="-342900" algn="l" rtl="0">
              <a:lnSpc>
                <a:spcPct val="90000"/>
              </a:lnSpc>
              <a:spcBef>
                <a:spcPts val="0"/>
              </a:spcBef>
              <a:spcAft>
                <a:spcPts val="0"/>
              </a:spcAft>
              <a:buSzPts val="2400"/>
              <a:buChar char="•"/>
            </a:pPr>
            <a:r>
              <a:rPr lang="en-US" sz="3000" b="1" dirty="0"/>
              <a:t>1099 Extract Report</a:t>
            </a:r>
            <a:endParaRPr dirty="0"/>
          </a:p>
          <a:p>
            <a:pPr marL="1409700" lvl="2" indent="-342900" algn="l" rtl="0">
              <a:lnSpc>
                <a:spcPct val="90000"/>
              </a:lnSpc>
              <a:spcBef>
                <a:spcPts val="0"/>
              </a:spcBef>
              <a:spcAft>
                <a:spcPts val="0"/>
              </a:spcAft>
              <a:buSzPts val="2400"/>
              <a:buChar char="•"/>
            </a:pPr>
            <a:r>
              <a:rPr lang="en-US" sz="2800" dirty="0"/>
              <a:t>Periodic &gt; 1099 Extracts &gt; Print 1099 Report</a:t>
            </a:r>
            <a:endParaRPr dirty="0"/>
          </a:p>
          <a:p>
            <a:pPr marL="1409700" lvl="2" indent="-190500" algn="l" rtl="0">
              <a:lnSpc>
                <a:spcPct val="90000"/>
              </a:lnSpc>
              <a:spcBef>
                <a:spcPts val="0"/>
              </a:spcBef>
              <a:spcAft>
                <a:spcPts val="0"/>
              </a:spcAft>
              <a:buSzPts val="2400"/>
              <a:buNone/>
            </a:pPr>
            <a:endParaRPr sz="1600" dirty="0"/>
          </a:p>
        </p:txBody>
      </p:sp>
      <p:sp>
        <p:nvSpPr>
          <p:cNvPr id="169" name="Google Shape;169;p13"/>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C046B2BE-249D-463A-986D-64BCA98879D4}" type="datetime1">
              <a:rPr lang="en-US" smtClean="0"/>
              <a:t>11/28/2023</a:t>
            </a:fld>
            <a:endParaRPr dirty="0"/>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799</TotalTime>
  <Words>2088</Words>
  <Application>Microsoft Office PowerPoint</Application>
  <PresentationFormat>Widescreen</PresentationFormat>
  <Paragraphs>448</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-apple-system</vt:lpstr>
      <vt:lpstr>Arial</vt:lpstr>
      <vt:lpstr>Calibri</vt:lpstr>
      <vt:lpstr>Century Gothic</vt:lpstr>
      <vt:lpstr>Garamond</vt:lpstr>
      <vt:lpstr>Noto Sans Symbols</vt:lpstr>
      <vt:lpstr>Savon</vt:lpstr>
      <vt:lpstr>USAS</vt:lpstr>
      <vt:lpstr>2023 Calendar Year End Agenda</vt:lpstr>
      <vt:lpstr>Due dates of Forms &amp; Instructions  </vt:lpstr>
      <vt:lpstr>CYE – Things that can be done now</vt:lpstr>
      <vt:lpstr>IRS Taxpayer Identification Number (TIN)  Matching Program with the IRS </vt:lpstr>
      <vt:lpstr>Vendor Tax ID Number Configuration</vt:lpstr>
      <vt:lpstr>CYE – Things that can be done now Review &amp; Verify Vendor’s information</vt:lpstr>
      <vt:lpstr>Verify / Edit Vendor details  </vt:lpstr>
      <vt:lpstr>Several Options to Review 1099 Data</vt:lpstr>
      <vt:lpstr>Vendors Grid – MORE button</vt:lpstr>
      <vt:lpstr>Vendors Grid </vt:lpstr>
      <vt:lpstr>Generate a report from your  Vendor Grid’s results </vt:lpstr>
      <vt:lpstr>Verifying 1099 Data  </vt:lpstr>
      <vt:lpstr>Vendors Grid –  1099 Vendors</vt:lpstr>
      <vt:lpstr>Vendors’ Grid – Non-1099 Vendors</vt:lpstr>
      <vt:lpstr>Vendors’ Grid – Non-1099 Vendors</vt:lpstr>
      <vt:lpstr>Vendors’ Grid – Advance Query</vt:lpstr>
      <vt:lpstr>Vendors’ Grid – Advance Query</vt:lpstr>
      <vt:lpstr>Can verify using 1099 Vendors Report</vt:lpstr>
      <vt:lpstr>SSDT 1099 Vendor Report  </vt:lpstr>
      <vt:lpstr>1099 Extracts Report *Menu options will look different depending on if ITC or District is creating/submitting Extract File</vt:lpstr>
      <vt:lpstr>Vendor Adjustments</vt:lpstr>
      <vt:lpstr>Vendor Adjustments</vt:lpstr>
      <vt:lpstr>Month End Closing</vt:lpstr>
      <vt:lpstr>Calendar Year End Closing</vt:lpstr>
      <vt:lpstr>Monthly Report Bundle</vt:lpstr>
      <vt:lpstr>Additional Reports </vt:lpstr>
      <vt:lpstr>Calendar Year End Report Archive </vt:lpstr>
      <vt:lpstr>Calendar Year End Closing</vt:lpstr>
      <vt:lpstr>Calendar Year Report Archive </vt:lpstr>
      <vt:lpstr>1099 Extracts</vt:lpstr>
      <vt:lpstr>1099-NEC and 1099-MISC Forms </vt:lpstr>
      <vt:lpstr>1099 Extracts</vt:lpstr>
      <vt:lpstr>1099 Printed Forms</vt:lpstr>
      <vt:lpstr>1099 Reference Copies  </vt:lpstr>
      <vt:lpstr>1099 File submitted to IRS …. by ITC</vt:lpstr>
      <vt:lpstr>1099 File submitted to IRS …. by ITC</vt:lpstr>
      <vt:lpstr> Questions ?</vt:lpstr>
      <vt:lpstr> NEOMIN Holiday Hours ~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USAS</dc:title>
  <dc:creator>zelei</dc:creator>
  <cp:lastModifiedBy>Vickie Browning</cp:lastModifiedBy>
  <cp:revision>19</cp:revision>
  <cp:lastPrinted>2023-11-28T16:27:27Z</cp:lastPrinted>
  <dcterms:created xsi:type="dcterms:W3CDTF">2021-11-12T01:37:05Z</dcterms:created>
  <dcterms:modified xsi:type="dcterms:W3CDTF">2023-11-28T16:29:17Z</dcterms:modified>
</cp:coreProperties>
</file>